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4" r:id="rId9"/>
    <p:sldId id="263" r:id="rId10"/>
    <p:sldId id="264" r:id="rId11"/>
    <p:sldId id="265" r:id="rId12"/>
    <p:sldId id="266" r:id="rId13"/>
    <p:sldId id="275" r:id="rId14"/>
    <p:sldId id="27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6AA0469-0BFC-4040-8266-8A56DF60CC1F}" type="datetimeFigureOut">
              <a:rPr lang="fr-FR" smtClean="0"/>
              <a:t>15/02/2015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AA0469-0BFC-4040-8266-8A56DF60CC1F}" type="datetimeFigureOut">
              <a:rPr lang="fr-FR" smtClean="0"/>
              <a:t>15/02/2015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AA0469-0BFC-4040-8266-8A56DF60CC1F}" type="datetimeFigureOut">
              <a:rPr lang="fr-FR" smtClean="0"/>
              <a:t>15/02/2015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AA0469-0BFC-4040-8266-8A56DF60CC1F}" type="datetimeFigureOut">
              <a:rPr lang="fr-FR" smtClean="0"/>
              <a:t>15/02/2015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6AA0469-0BFC-4040-8266-8A56DF60CC1F}" type="datetimeFigureOut">
              <a:rPr lang="fr-FR" smtClean="0"/>
              <a:t>15/02/2015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6AA0469-0BFC-4040-8266-8A56DF60CC1F}" type="datetimeFigureOut">
              <a:rPr lang="fr-FR" smtClean="0"/>
              <a:t>15/02/2015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6AA0469-0BFC-4040-8266-8A56DF60CC1F}" type="datetimeFigureOut">
              <a:rPr lang="fr-FR" smtClean="0"/>
              <a:t>15/02/2015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6AA0469-0BFC-4040-8266-8A56DF60CC1F}" type="datetimeFigureOut">
              <a:rPr lang="fr-FR" smtClean="0"/>
              <a:t>15/02/2015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AA0469-0BFC-4040-8266-8A56DF60CC1F}" type="datetimeFigureOut">
              <a:rPr lang="fr-FR" smtClean="0"/>
              <a:t>15/02/2015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6AA0469-0BFC-4040-8266-8A56DF60CC1F}" type="datetimeFigureOut">
              <a:rPr lang="fr-FR" smtClean="0"/>
              <a:t>15/02/2015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6AA0469-0BFC-4040-8266-8A56DF60CC1F}" type="datetimeFigureOut">
              <a:rPr lang="fr-FR" smtClean="0"/>
              <a:t>15/02/2015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9ACF7A-0B35-4367-85D1-327E3FF329B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A0469-0BFC-4040-8266-8A56DF60CC1F}" type="datetimeFigureOut">
              <a:rPr lang="fr-FR" smtClean="0"/>
              <a:t>15/02/2015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ACF7A-0B35-4367-85D1-327E3FF329B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24744"/>
            <a:ext cx="7772400" cy="2736303"/>
          </a:xfrm>
        </p:spPr>
        <p:txBody>
          <a:bodyPr>
            <a:normAutofit/>
          </a:bodyPr>
          <a:lstStyle/>
          <a:p>
            <a:r>
              <a:rPr lang="ar-DZ" sz="6600" dirty="0" smtClean="0"/>
              <a:t>الهندسة الوظيفية</a:t>
            </a:r>
            <a:br>
              <a:rPr lang="ar-DZ" sz="6600" dirty="0" smtClean="0"/>
            </a:br>
            <a:r>
              <a:rPr lang="ar-DZ" sz="6600" dirty="0"/>
              <a:t>6</a:t>
            </a:r>
            <a:endParaRPr lang="fr-FR" sz="6600" dirty="0"/>
          </a:p>
        </p:txBody>
      </p:sp>
      <p:sp>
        <p:nvSpPr>
          <p:cNvPr id="3" name="Sous-titre 2"/>
          <p:cNvSpPr>
            <a:spLocks noGrp="1"/>
          </p:cNvSpPr>
          <p:nvPr>
            <p:ph type="subTitle" idx="1"/>
          </p:nvPr>
        </p:nvSpPr>
        <p:spPr/>
        <p:txBody>
          <a:bodyPr/>
          <a:lstStyle/>
          <a:p>
            <a:endParaRPr lang="ar-DZ" dirty="0" smtClean="0"/>
          </a:p>
          <a:p>
            <a:r>
              <a:rPr lang="ar-DZ" sz="6000" dirty="0" smtClean="0"/>
              <a:t>تقييم و تصنيف الوظائف</a:t>
            </a:r>
            <a:endParaRPr lang="fr-FR"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323528" y="188639"/>
            <a:ext cx="8640960" cy="6669361"/>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68008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fontScale="90000"/>
          </a:bodyPr>
          <a:lstStyle/>
          <a:p>
            <a:pPr rtl="1"/>
            <a:r>
              <a:rPr lang="ar-DZ" b="1" dirty="0" smtClean="0"/>
              <a:t/>
            </a:r>
            <a:br>
              <a:rPr lang="ar-DZ" b="1" dirty="0" smtClean="0"/>
            </a:br>
            <a:r>
              <a:rPr lang="ar-DZ" b="1" dirty="0" smtClean="0"/>
              <a:t/>
            </a:r>
            <a:br>
              <a:rPr lang="ar-DZ" b="1" dirty="0" smtClean="0"/>
            </a:br>
            <a:r>
              <a:rPr lang="ar-DZ" b="1" dirty="0" smtClean="0"/>
              <a:t>4</a:t>
            </a:r>
            <a:r>
              <a:rPr lang="ar-SA" b="1" i="1" dirty="0" smtClean="0"/>
              <a:t>- </a:t>
            </a:r>
            <a:r>
              <a:rPr lang="ar-SA" b="1" i="1" dirty="0"/>
              <a:t>طريقة مقارنة </a:t>
            </a:r>
            <a:r>
              <a:rPr lang="ar-SA" b="1" i="1" dirty="0" smtClean="0"/>
              <a:t>العوامل</a:t>
            </a:r>
            <a:r>
              <a:rPr lang="ar-DZ" b="1" i="1" dirty="0" smtClean="0"/>
              <a:t/>
            </a:r>
            <a:br>
              <a:rPr lang="ar-DZ" b="1" i="1" dirty="0" smtClean="0"/>
            </a:br>
            <a:r>
              <a:rPr lang="ar-DZ" b="1" i="1" dirty="0" smtClean="0"/>
              <a:t/>
            </a:r>
            <a:br>
              <a:rPr lang="ar-DZ" b="1" i="1" dirty="0" smtClean="0"/>
            </a:br>
            <a:r>
              <a:rPr lang="ar-SA" sz="3100" dirty="0"/>
              <a:t>أ) انتقاء عدد من المناصب الممثلة لمجموع أنواع المناصب الموجودة في </a:t>
            </a:r>
            <a:r>
              <a:rPr lang="ar-SA" sz="3100" dirty="0" smtClean="0"/>
              <a:t>المنظمة</a:t>
            </a:r>
            <a:r>
              <a:rPr lang="ar-DZ" sz="3100" dirty="0" smtClean="0"/>
              <a:t/>
            </a:r>
            <a:br>
              <a:rPr lang="ar-DZ" sz="3100" dirty="0" smtClean="0"/>
            </a:br>
            <a:r>
              <a:rPr lang="ar-SA" sz="3100" dirty="0"/>
              <a:t>ب) اختيار العوامل التي تتخذ أساسا للمقارنة مع مراعاة توافرها في المناصب </a:t>
            </a:r>
            <a:r>
              <a:rPr lang="ar-SA" sz="3100" dirty="0" smtClean="0"/>
              <a:t>المختلفة</a:t>
            </a:r>
            <a:r>
              <a:rPr lang="ar-DZ" sz="3100" dirty="0" smtClean="0"/>
              <a:t/>
            </a:r>
            <a:br>
              <a:rPr lang="ar-DZ" sz="3100" dirty="0" smtClean="0"/>
            </a:br>
            <a:r>
              <a:rPr lang="ar-SA" sz="3100" dirty="0"/>
              <a:t>ج) ترتيب المناصب المعيارية في مصفوفة و تسجل أمامها قيم العوامل الداخلة في التقييم </a:t>
            </a:r>
            <a:r>
              <a:rPr lang="ar-DZ" sz="3100" dirty="0" smtClean="0"/>
              <a:t/>
            </a:r>
            <a:br>
              <a:rPr lang="ar-DZ" sz="3100" dirty="0" smtClean="0"/>
            </a:br>
            <a:r>
              <a:rPr lang="ar-SA" sz="3100" dirty="0"/>
              <a:t>د) يتم توزيع معدل الأجر الحالي لكل منصب من المناصب المعيارية على العوامل </a:t>
            </a:r>
            <a:r>
              <a:rPr lang="ar-SA" sz="3100" dirty="0" smtClean="0"/>
              <a:t>المختلفة</a:t>
            </a:r>
            <a:r>
              <a:rPr lang="ar-DZ" sz="3100" dirty="0" smtClean="0"/>
              <a:t/>
            </a:r>
            <a:br>
              <a:rPr lang="ar-DZ" sz="3100" dirty="0" smtClean="0"/>
            </a:br>
            <a:r>
              <a:rPr lang="ar-SA" sz="3100" dirty="0"/>
              <a:t>هـ) مقارنة نتائج الترتيب النهائي في </a:t>
            </a:r>
            <a:r>
              <a:rPr lang="ar-SA" sz="3100" dirty="0" err="1"/>
              <a:t>الخطوة </a:t>
            </a:r>
            <a:r>
              <a:rPr lang="ar-SA" sz="3100" dirty="0"/>
              <a:t>(د) بالترتيب الأولي المذكور في </a:t>
            </a:r>
            <a:r>
              <a:rPr lang="ar-SA" sz="3100" dirty="0" err="1"/>
              <a:t>الخطوة </a:t>
            </a:r>
            <a:r>
              <a:rPr lang="ar-SA" sz="3100" dirty="0"/>
              <a:t>(ب</a:t>
            </a:r>
            <a:r>
              <a:rPr lang="ar-SA" sz="3100" dirty="0" err="1" smtClean="0"/>
              <a:t>)</a:t>
            </a:r>
            <a:r>
              <a:rPr lang="ar-DZ" sz="3100" dirty="0" smtClean="0"/>
              <a:t/>
            </a:r>
            <a:br>
              <a:rPr lang="ar-DZ" sz="3100" dirty="0" smtClean="0"/>
            </a:br>
            <a:r>
              <a:rPr lang="ar-SA" sz="3600" dirty="0"/>
              <a:t>و) تستخدم المناصب المعيارية المثبتة كمقياس لتقييم مختلف المناصب في المنظمة</a:t>
            </a:r>
            <a:r>
              <a:rPr lang="ar-DZ" dirty="0" smtClean="0"/>
              <a:t/>
            </a:r>
            <a:br>
              <a:rPr lang="ar-DZ" dirty="0" smtClean="0"/>
            </a:br>
            <a:r>
              <a:rPr lang="fr-FR" dirty="0"/>
              <a:t/>
            </a:r>
            <a:br>
              <a:rPr lang="fr-FR" dirty="0"/>
            </a:b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79512" y="1412776"/>
            <a:ext cx="8784976" cy="432048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lstStyle/>
          <a:p>
            <a:r>
              <a:rPr lang="ar-SA" b="1" i="1" u="sng" dirty="0" smtClean="0"/>
              <a:t>المناهج الجديدة لتقييم و تصنيف الوظائف</a:t>
            </a:r>
            <a:r>
              <a:rPr lang="ar-DZ" b="1" i="1" u="sng" dirty="0" smtClean="0"/>
              <a:t/>
            </a:r>
            <a:br>
              <a:rPr lang="ar-DZ" b="1" i="1" u="sng" dirty="0" smtClean="0"/>
            </a:b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250706"/>
          </a:xfrm>
        </p:spPr>
        <p:txBody>
          <a:bodyPr>
            <a:normAutofit fontScale="90000"/>
          </a:bodyPr>
          <a:lstStyle/>
          <a:p>
            <a:pPr rtl="1"/>
            <a:r>
              <a:rPr lang="ar-SA" sz="4900" i="1" u="sng" dirty="0" smtClean="0"/>
              <a:t>مناهج تقييم  العمل المبنية على منطق الكفاءات</a:t>
            </a:r>
            <a:r>
              <a:rPr lang="ar-DZ" sz="7200" dirty="0" smtClean="0"/>
              <a:t/>
            </a:r>
            <a:br>
              <a:rPr lang="ar-DZ" sz="7200" dirty="0" smtClean="0"/>
            </a:br>
            <a:r>
              <a:rPr lang="ar-DZ" sz="4800" dirty="0" err="1" smtClean="0"/>
              <a:t>-</a:t>
            </a:r>
            <a:r>
              <a:rPr lang="ar-DZ" sz="4800" dirty="0" smtClean="0"/>
              <a:t> </a:t>
            </a:r>
            <a:r>
              <a:rPr lang="ar-SA" i="1" dirty="0" smtClean="0"/>
              <a:t> طريقة لجنة الدراسة العامة للتنظيم العلمي </a:t>
            </a:r>
            <a:r>
              <a:rPr lang="ar-DZ" i="1" dirty="0" smtClean="0"/>
              <a:t/>
            </a:r>
            <a:br>
              <a:rPr lang="ar-DZ" i="1" dirty="0" smtClean="0"/>
            </a:br>
            <a:r>
              <a:rPr lang="fr-FR" i="1" dirty="0" smtClean="0"/>
              <a:t>Méthode</a:t>
            </a:r>
            <a:r>
              <a:rPr lang="en-US" i="1" dirty="0" smtClean="0"/>
              <a:t> CEGOS </a:t>
            </a:r>
            <a:r>
              <a:rPr lang="ar-DZ" dirty="0" smtClean="0"/>
              <a:t/>
            </a:r>
            <a:br>
              <a:rPr lang="ar-DZ" dirty="0" smtClean="0"/>
            </a:br>
            <a:r>
              <a:rPr lang="ar-SA" dirty="0" smtClean="0"/>
              <a:t>يرتكز التصنيف وفق هذه الطريقة على </a:t>
            </a:r>
            <a:r>
              <a:rPr lang="ar-SA" dirty="0" err="1" smtClean="0"/>
              <a:t>خمسة </a:t>
            </a:r>
            <a:r>
              <a:rPr lang="ar-SA" dirty="0" smtClean="0"/>
              <a:t>(5) إلى </a:t>
            </a:r>
            <a:r>
              <a:rPr lang="ar-SA" dirty="0" err="1" smtClean="0"/>
              <a:t>ستة </a:t>
            </a:r>
            <a:r>
              <a:rPr lang="ar-SA" dirty="0" smtClean="0"/>
              <a:t>(6) معايير مركبة في ثلاث مصفوفات ذات مدخلين لكل منها على النحو التالي:</a:t>
            </a:r>
            <a:r>
              <a:rPr lang="fr-FR" dirty="0" smtClean="0"/>
              <a:t/>
            </a:r>
            <a:br>
              <a:rPr lang="fr-FR" dirty="0" smtClean="0"/>
            </a:br>
            <a:r>
              <a:rPr lang="ar-SA" dirty="0" smtClean="0"/>
              <a:t>* تعقد </a:t>
            </a:r>
            <a:r>
              <a:rPr lang="ar-SA" dirty="0" err="1" smtClean="0"/>
              <a:t>المهام </a:t>
            </a:r>
            <a:r>
              <a:rPr lang="ar-SA" dirty="0" smtClean="0"/>
              <a:t>(5 مستويات</a:t>
            </a:r>
            <a:r>
              <a:rPr lang="ar-SA" dirty="0" err="1" smtClean="0"/>
              <a:t>) </a:t>
            </a:r>
            <a:r>
              <a:rPr lang="ar-SA" dirty="0" smtClean="0"/>
              <a:t>+ قدرات التكيف و </a:t>
            </a:r>
            <a:r>
              <a:rPr lang="ar-SA" dirty="0" err="1" smtClean="0"/>
              <a:t>الابتكار </a:t>
            </a:r>
            <a:r>
              <a:rPr lang="ar-SA" dirty="0" smtClean="0"/>
              <a:t>(4 مستويات</a:t>
            </a:r>
            <a:r>
              <a:rPr lang="ar-SA" dirty="0" err="1" smtClean="0"/>
              <a:t>)</a:t>
            </a:r>
            <a:r>
              <a:rPr lang="fr-FR" dirty="0" smtClean="0"/>
              <a:t/>
            </a:r>
            <a:br>
              <a:rPr lang="fr-FR" dirty="0" smtClean="0"/>
            </a:br>
            <a:r>
              <a:rPr lang="ar-SA" dirty="0" smtClean="0"/>
              <a:t>* مستوى </a:t>
            </a:r>
            <a:r>
              <a:rPr lang="ar-SA" dirty="0" err="1" smtClean="0"/>
              <a:t>المسئولية </a:t>
            </a:r>
            <a:r>
              <a:rPr lang="ar-SA" dirty="0" smtClean="0"/>
              <a:t>(5 مستويات</a:t>
            </a:r>
            <a:r>
              <a:rPr lang="ar-SA" dirty="0" err="1" smtClean="0"/>
              <a:t>) </a:t>
            </a:r>
            <a:r>
              <a:rPr lang="ar-SA" dirty="0" smtClean="0"/>
              <a:t>+ استقلالية </a:t>
            </a:r>
            <a:r>
              <a:rPr lang="ar-SA" dirty="0" err="1" smtClean="0"/>
              <a:t>القرار </a:t>
            </a:r>
            <a:r>
              <a:rPr lang="ar-SA" dirty="0" smtClean="0"/>
              <a:t>(4 مستويات</a:t>
            </a:r>
            <a:r>
              <a:rPr lang="ar-SA" dirty="0" err="1" smtClean="0"/>
              <a:t>)</a:t>
            </a:r>
            <a:r>
              <a:rPr lang="fr-FR" dirty="0" smtClean="0"/>
              <a:t/>
            </a:r>
            <a:br>
              <a:rPr lang="fr-FR" dirty="0" smtClean="0"/>
            </a:br>
            <a:r>
              <a:rPr lang="ar-SA" dirty="0" smtClean="0"/>
              <a:t>* الكفاءة </a:t>
            </a:r>
            <a:r>
              <a:rPr lang="ar-SA" dirty="0" err="1" smtClean="0"/>
              <a:t>المهنية </a:t>
            </a:r>
            <a:r>
              <a:rPr lang="ar-SA" dirty="0" smtClean="0"/>
              <a:t>(5 مستويات</a:t>
            </a:r>
            <a:r>
              <a:rPr lang="ar-SA" dirty="0" err="1" smtClean="0"/>
              <a:t>) </a:t>
            </a:r>
            <a:r>
              <a:rPr lang="ar-SA" dirty="0" smtClean="0"/>
              <a:t>+ إدارة الأفراد</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Autofit/>
          </a:bodyPr>
          <a:lstStyle/>
          <a:p>
            <a:pPr rtl="1"/>
            <a:r>
              <a:rPr lang="ar-DZ" sz="2800" i="1" dirty="0" err="1" smtClean="0"/>
              <a:t>-</a:t>
            </a:r>
            <a:r>
              <a:rPr lang="ar-DZ" sz="2800" i="1" dirty="0" smtClean="0"/>
              <a:t> </a:t>
            </a:r>
            <a:r>
              <a:rPr lang="ar-SA" sz="2800" i="1" dirty="0" smtClean="0"/>
              <a:t>طريقة معدلات التقييم </a:t>
            </a:r>
            <a:r>
              <a:rPr lang="ar-SA" sz="2800" i="1" dirty="0" err="1" smtClean="0"/>
              <a:t>هاي</a:t>
            </a:r>
            <a:r>
              <a:rPr lang="ar-SA" sz="2800" i="1" dirty="0" smtClean="0"/>
              <a:t>  </a:t>
            </a:r>
            <a:r>
              <a:rPr lang="ar-DZ" sz="2800" i="1" dirty="0" smtClean="0"/>
              <a:t/>
            </a:r>
            <a:br>
              <a:rPr lang="ar-DZ" sz="2800" i="1" dirty="0" smtClean="0"/>
            </a:br>
            <a:r>
              <a:rPr lang="fr-FR" sz="2800" i="1" dirty="0" smtClean="0"/>
              <a:t>Méthode</a:t>
            </a:r>
            <a:r>
              <a:rPr lang="en-US" sz="2800" i="1" dirty="0" smtClean="0"/>
              <a:t> des </a:t>
            </a:r>
            <a:r>
              <a:rPr lang="fr-FR" sz="2800" i="1" dirty="0" smtClean="0"/>
              <a:t>barèmes</a:t>
            </a:r>
            <a:r>
              <a:rPr lang="en-US" sz="2800" i="1" dirty="0" smtClean="0"/>
              <a:t> d</a:t>
            </a:r>
            <a:r>
              <a:rPr lang="fr-FR" sz="2800" i="1" dirty="0" smtClean="0"/>
              <a:t>’é</a:t>
            </a:r>
            <a:r>
              <a:rPr lang="en-US" sz="2800" i="1" dirty="0" smtClean="0"/>
              <a:t>valuation HAY</a:t>
            </a:r>
            <a:r>
              <a:rPr lang="ar-SA" sz="2800" i="1" dirty="0" smtClean="0"/>
              <a:t> </a:t>
            </a:r>
            <a:r>
              <a:rPr lang="fr-FR" sz="1800" dirty="0" smtClean="0"/>
              <a:t/>
            </a:r>
            <a:br>
              <a:rPr lang="fr-FR" sz="1800" dirty="0" smtClean="0"/>
            </a:br>
            <a:r>
              <a:rPr lang="ar-SA" sz="1800" dirty="0" smtClean="0"/>
              <a:t> </a:t>
            </a:r>
            <a:r>
              <a:rPr lang="ar-DZ" sz="2000" b="1" i="1" u="sng" dirty="0" smtClean="0"/>
              <a:t>1</a:t>
            </a:r>
            <a:r>
              <a:rPr lang="ar-SA" sz="2000" b="1" i="1" u="sng" dirty="0" smtClean="0"/>
              <a:t>) الكفاءة</a:t>
            </a:r>
            <a:r>
              <a:rPr lang="ar-SA" sz="2000" dirty="0" smtClean="0"/>
              <a:t>: مجموع الصفات </a:t>
            </a:r>
            <a:r>
              <a:rPr lang="ar-SA" sz="2000" dirty="0" err="1" smtClean="0"/>
              <a:t>التأهيلية</a:t>
            </a:r>
            <a:r>
              <a:rPr lang="ar-SA" sz="2000" dirty="0" smtClean="0"/>
              <a:t> و المعارف اللازمة لشغل منصب بصفة مرضية، و تتشكل الكفاءة من ثلاثة معايير فرعية:</a:t>
            </a:r>
            <a:r>
              <a:rPr lang="fr-FR" sz="2000" dirty="0" smtClean="0"/>
              <a:t/>
            </a:r>
            <a:br>
              <a:rPr lang="fr-FR" sz="2000" dirty="0" smtClean="0"/>
            </a:br>
            <a:r>
              <a:rPr lang="ar-SA" sz="2000" dirty="0" smtClean="0"/>
              <a:t>• المعرفة اللازمة: المستوى المعرفي اللازم لشغل المنصب في المجالات العلمية و التقنية و غيرها، و يتفرع إلى 8 مستويات من المعارف الأساسية إلى المعارف </a:t>
            </a:r>
            <a:r>
              <a:rPr lang="ar-SA" sz="2000" dirty="0" err="1" smtClean="0"/>
              <a:t>العالية.</a:t>
            </a:r>
            <a:r>
              <a:rPr lang="ar-SA" sz="2000" dirty="0" smtClean="0"/>
              <a:t>  </a:t>
            </a:r>
            <a:r>
              <a:rPr lang="fr-FR" sz="2000" dirty="0" smtClean="0"/>
              <a:t/>
            </a:r>
            <a:br>
              <a:rPr lang="fr-FR" sz="2000" dirty="0" smtClean="0"/>
            </a:br>
            <a:r>
              <a:rPr lang="ar-SA" sz="2000" dirty="0" smtClean="0"/>
              <a:t>• القدرات الإدارية: تضم من 5 إلى 9 مستويات </a:t>
            </a:r>
            <a:r>
              <a:rPr lang="ar-SA" sz="2000" dirty="0" err="1" smtClean="0"/>
              <a:t>من </a:t>
            </a:r>
            <a:r>
              <a:rPr lang="ar-SA" sz="2000" dirty="0" smtClean="0"/>
              <a:t>"المتطلبات غير المعتبرة" </a:t>
            </a:r>
            <a:r>
              <a:rPr lang="ar-SA" sz="2000" dirty="0" err="1" smtClean="0"/>
              <a:t>إلى </a:t>
            </a:r>
            <a:r>
              <a:rPr lang="ar-SA" sz="2000" dirty="0" smtClean="0"/>
              <a:t>"متطلبات المديرية"، و اختلاف عدد المستويات مرتبط بحجم المؤسسات.</a:t>
            </a:r>
            <a:r>
              <a:rPr lang="fr-FR" sz="2000" dirty="0" smtClean="0"/>
              <a:t/>
            </a:r>
            <a:br>
              <a:rPr lang="fr-FR" sz="2000" dirty="0" smtClean="0"/>
            </a:br>
            <a:r>
              <a:rPr lang="ar-SA" sz="2000" dirty="0" smtClean="0"/>
              <a:t>• القدرة في مجال العلاقة الإنسانية: تضم 3 مستويات تبدأ من القدرات </a:t>
            </a:r>
            <a:r>
              <a:rPr lang="ar-SA" sz="2000" dirty="0" err="1" smtClean="0"/>
              <a:t>العادية </a:t>
            </a:r>
            <a:r>
              <a:rPr lang="ar-SA" sz="2000" dirty="0" smtClean="0"/>
              <a:t>(اللباقة و الفعالية) إلى القدرات </a:t>
            </a:r>
            <a:r>
              <a:rPr lang="ar-SA" sz="2000" dirty="0" err="1" smtClean="0"/>
              <a:t>الهامة </a:t>
            </a:r>
            <a:r>
              <a:rPr lang="ar-SA" sz="2000" dirty="0" smtClean="0"/>
              <a:t>(القدرة على الفهم، التأثير، الاختيار) إلى القدرات </a:t>
            </a:r>
            <a:r>
              <a:rPr lang="ar-SA" sz="2000" dirty="0" err="1" smtClean="0"/>
              <a:t>الضرورية </a:t>
            </a:r>
            <a:r>
              <a:rPr lang="ar-SA" sz="2000" dirty="0" smtClean="0"/>
              <a:t>(التكوين، التحفيز</a:t>
            </a:r>
            <a:r>
              <a:rPr lang="ar-SA" sz="2000" dirty="0" err="1" smtClean="0"/>
              <a:t>).</a:t>
            </a:r>
            <a:r>
              <a:rPr lang="fr-FR" sz="2000" dirty="0" smtClean="0"/>
              <a:t/>
            </a:r>
            <a:br>
              <a:rPr lang="fr-FR" sz="2000" dirty="0" smtClean="0"/>
            </a:br>
            <a:r>
              <a:rPr lang="ar-SA" sz="2000" b="1" i="1" u="sng" dirty="0" smtClean="0"/>
              <a:t>2) المبادرة </a:t>
            </a:r>
            <a:r>
              <a:rPr lang="ar-SA" sz="2000" b="1" i="1" u="sng" dirty="0" err="1" smtClean="0"/>
              <a:t>الابتكارية</a:t>
            </a:r>
            <a:r>
              <a:rPr lang="ar-SA" sz="2000" dirty="0" smtClean="0"/>
              <a:t>: درجة المبادرة و التفكير، وتضم:</a:t>
            </a:r>
            <a:r>
              <a:rPr lang="fr-FR" sz="2000" dirty="0" smtClean="0"/>
              <a:t/>
            </a:r>
            <a:br>
              <a:rPr lang="fr-FR" sz="2000" dirty="0" smtClean="0"/>
            </a:br>
            <a:r>
              <a:rPr lang="ar-SA" sz="2000" dirty="0" smtClean="0"/>
              <a:t>• إطار </a:t>
            </a:r>
            <a:r>
              <a:rPr lang="ar-SA" sz="2000" dirty="0" err="1" smtClean="0"/>
              <a:t>التفكير </a:t>
            </a:r>
            <a:r>
              <a:rPr lang="ar-SA" sz="2000" dirty="0" smtClean="0"/>
              <a:t>(درجة المبادرة و التفكير الأولي) تضم 8 مستويات تبدأ </a:t>
            </a:r>
            <a:r>
              <a:rPr lang="ar-SA" sz="2000" dirty="0" err="1" smtClean="0"/>
              <a:t>بـ</a:t>
            </a:r>
            <a:r>
              <a:rPr lang="ar-SA" sz="2000" dirty="0" smtClean="0"/>
              <a:t> "الروتين المحض" و تنتهي </a:t>
            </a:r>
            <a:r>
              <a:rPr lang="ar-SA" sz="2000" dirty="0" err="1" smtClean="0"/>
              <a:t>بـ</a:t>
            </a:r>
            <a:r>
              <a:rPr lang="ar-SA" sz="2000" dirty="0" smtClean="0"/>
              <a:t> "المبادئ، المفاهيم و التوجهات </a:t>
            </a:r>
            <a:r>
              <a:rPr lang="ar-SA" sz="2000" dirty="0" err="1" smtClean="0"/>
              <a:t>الواسعة".</a:t>
            </a:r>
            <a:r>
              <a:rPr lang="fr-FR" sz="2000" dirty="0" smtClean="0"/>
              <a:t/>
            </a:r>
            <a:br>
              <a:rPr lang="fr-FR" sz="2000" dirty="0" smtClean="0"/>
            </a:br>
            <a:r>
              <a:rPr lang="ar-SA" sz="2000" dirty="0" smtClean="0"/>
              <a:t>• متطلبات المشاكل المطروحة أي المشاكل الواجب معالجتها، و يضم هذا المعيار الفرعي 5 مستويات تبدأ </a:t>
            </a:r>
            <a:r>
              <a:rPr lang="ar-SA" sz="2000" dirty="0" err="1" smtClean="0"/>
              <a:t>من </a:t>
            </a:r>
            <a:r>
              <a:rPr lang="ar-SA" sz="2000" dirty="0" smtClean="0"/>
              <a:t>"الذاكرة الانتقائية" و تنتهي </a:t>
            </a:r>
            <a:r>
              <a:rPr lang="ar-SA" sz="2000" dirty="0" err="1" smtClean="0"/>
              <a:t>بـ</a:t>
            </a:r>
            <a:r>
              <a:rPr lang="ar-SA" sz="2000" dirty="0" smtClean="0"/>
              <a:t> "التفكير </a:t>
            </a:r>
            <a:r>
              <a:rPr lang="ar-SA" sz="2000" dirty="0" err="1" smtClean="0"/>
              <a:t>الابتكاري".</a:t>
            </a:r>
            <a:r>
              <a:rPr lang="fr-FR" sz="2000" dirty="0" smtClean="0"/>
              <a:t/>
            </a:r>
            <a:br>
              <a:rPr lang="fr-FR" sz="2000" dirty="0" smtClean="0"/>
            </a:br>
            <a:r>
              <a:rPr lang="ar-SA" sz="2000" b="1" i="1" u="sng" dirty="0" smtClean="0"/>
              <a:t>3) الغاية</a:t>
            </a:r>
            <a:r>
              <a:rPr lang="ar-SA" sz="2000" dirty="0" smtClean="0"/>
              <a:t>: المسئولية عن عمل معين و عن نتائجه، أي أثر المنصب و مدى مساهمته في نتائج المؤسسة.</a:t>
            </a:r>
            <a:r>
              <a:rPr lang="fr-FR" sz="2000" dirty="0" smtClean="0"/>
              <a:t/>
            </a:r>
            <a:br>
              <a:rPr lang="fr-FR" sz="2000" dirty="0" smtClean="0"/>
            </a:br>
            <a:r>
              <a:rPr lang="ar-SA" sz="2000" dirty="0" smtClean="0"/>
              <a:t>• حرية التصرف: تضم 9 مستويات تبدأ </a:t>
            </a:r>
            <a:r>
              <a:rPr lang="ar-SA" sz="2000" dirty="0" err="1" smtClean="0"/>
              <a:t>من </a:t>
            </a:r>
            <a:r>
              <a:rPr lang="ar-SA" sz="2000" dirty="0" smtClean="0"/>
              <a:t>"منصب خاضع لتعليمات مباشرة و مفصلة" و تنتهي </a:t>
            </a:r>
            <a:r>
              <a:rPr lang="ar-SA" sz="2000" dirty="0" err="1" smtClean="0"/>
              <a:t>بـ</a:t>
            </a:r>
            <a:r>
              <a:rPr lang="ar-SA" sz="2000" dirty="0" smtClean="0"/>
              <a:t> "مناصب تابعة لسياسات و أهداف وظيفية و غايات عامة </a:t>
            </a:r>
            <a:r>
              <a:rPr lang="ar-SA" sz="2000" dirty="0" err="1" smtClean="0"/>
              <a:t>للمديرية".</a:t>
            </a:r>
            <a:r>
              <a:rPr lang="fr-FR" sz="2000" dirty="0" smtClean="0"/>
              <a:t/>
            </a:r>
            <a:br>
              <a:rPr lang="fr-FR" sz="2000" dirty="0" smtClean="0"/>
            </a:br>
            <a:r>
              <a:rPr lang="ar-SA" sz="2000" dirty="0" smtClean="0"/>
              <a:t>• سعة نطاق التصرف: تقدر مساهمة النشاط نقدا و سنويا و تتوزع على خمس مستويات.</a:t>
            </a:r>
            <a:r>
              <a:rPr lang="fr-FR" sz="2000" dirty="0" smtClean="0"/>
              <a:t/>
            </a:r>
            <a:br>
              <a:rPr lang="fr-FR" sz="2000" dirty="0" smtClean="0"/>
            </a:br>
            <a:r>
              <a:rPr lang="ar-SA" sz="2000" dirty="0" smtClean="0"/>
              <a:t>• أثر نشاط المنصب: يضم 4 </a:t>
            </a:r>
            <a:r>
              <a:rPr lang="ar-SA" sz="2000" dirty="0" err="1" smtClean="0"/>
              <a:t>مستويات </a:t>
            </a:r>
            <a:r>
              <a:rPr lang="ar-SA" sz="2000" dirty="0" smtClean="0"/>
              <a:t>(مباشر، جوهري، غير مباشر، بعيد</a:t>
            </a:r>
            <a:r>
              <a:rPr lang="ar-SA" sz="2000" dirty="0" err="1" smtClean="0"/>
              <a:t>).</a:t>
            </a:r>
            <a:endParaRPr lang="fr-FR"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pPr rtl="1"/>
            <a:r>
              <a:rPr lang="ar-DZ" sz="3600" b="1" i="1" dirty="0" smtClean="0"/>
              <a:t/>
            </a:r>
            <a:br>
              <a:rPr lang="ar-DZ" sz="3600" b="1" i="1" dirty="0" smtClean="0"/>
            </a:br>
            <a:r>
              <a:rPr lang="ar-DZ" sz="3600" b="1" i="1" dirty="0" smtClean="0"/>
              <a:t/>
            </a:r>
            <a:br>
              <a:rPr lang="ar-DZ" sz="3600" b="1" i="1" dirty="0" smtClean="0"/>
            </a:br>
            <a:r>
              <a:rPr lang="ar-SA" sz="3600" b="1" i="1" dirty="0" smtClean="0"/>
              <a:t>- طريقة التقييم التحليلي الشامل للوظائف </a:t>
            </a:r>
            <a:r>
              <a:rPr lang="fr-FR" sz="3600" b="1" i="1" dirty="0" smtClean="0"/>
              <a:t>Méthode</a:t>
            </a:r>
            <a:r>
              <a:rPr lang="en-US" sz="3600" b="1" i="1" dirty="0" smtClean="0"/>
              <a:t> ORBA </a:t>
            </a:r>
            <a:r>
              <a:rPr lang="ar-DZ" b="1" i="1" dirty="0" smtClean="0"/>
              <a:t/>
            </a:r>
            <a:br>
              <a:rPr lang="ar-DZ" b="1" i="1" dirty="0" smtClean="0"/>
            </a:br>
            <a:endParaRPr lang="fr-FR" dirty="0"/>
          </a:p>
        </p:txBody>
      </p:sp>
      <p:pic>
        <p:nvPicPr>
          <p:cNvPr id="3" name="Picture 2"/>
          <p:cNvPicPr>
            <a:picLocks noChangeAspect="1" noChangeArrowheads="1"/>
          </p:cNvPicPr>
          <p:nvPr/>
        </p:nvPicPr>
        <p:blipFill>
          <a:blip r:embed="rId2" cstate="print"/>
          <a:srcRect/>
          <a:stretch>
            <a:fillRect/>
          </a:stretch>
        </p:blipFill>
        <p:spPr bwMode="auto">
          <a:xfrm>
            <a:off x="179512" y="836712"/>
            <a:ext cx="8784976" cy="6021287"/>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936104"/>
          </a:xfrm>
        </p:spPr>
        <p:txBody>
          <a:bodyPr>
            <a:normAutofit fontScale="90000"/>
          </a:bodyPr>
          <a:lstStyle/>
          <a:p>
            <a:pPr rtl="1"/>
            <a:r>
              <a:rPr lang="ar-DZ" sz="4000" b="1" i="1" u="sng" dirty="0" smtClean="0"/>
              <a:t/>
            </a:r>
            <a:br>
              <a:rPr lang="ar-DZ" sz="4000" b="1" i="1" u="sng" dirty="0" smtClean="0"/>
            </a:br>
            <a:r>
              <a:rPr lang="ar-DZ" sz="4000" b="1" i="1" u="sng" dirty="0"/>
              <a:t/>
            </a:r>
            <a:br>
              <a:rPr lang="ar-DZ" sz="4000" b="1" i="1" u="sng" dirty="0"/>
            </a:br>
            <a:r>
              <a:rPr lang="ar-DZ" sz="4000" b="1" i="1" u="sng" dirty="0" smtClean="0"/>
              <a:t/>
            </a:r>
            <a:br>
              <a:rPr lang="ar-DZ" sz="4000" b="1" i="1" u="sng" dirty="0" smtClean="0"/>
            </a:br>
            <a:r>
              <a:rPr lang="ar-SA" sz="4000" b="1" i="1" u="sng" dirty="0" smtClean="0"/>
              <a:t>مناهج تقييم العمل المحايدة جنسيا</a:t>
            </a:r>
            <a:r>
              <a:rPr lang="fr-FR" sz="4000" b="1" i="1" u="sng" dirty="0" smtClean="0"/>
              <a:t/>
            </a:r>
            <a:br>
              <a:rPr lang="fr-FR" sz="4000" b="1" i="1" u="sng" dirty="0" smtClean="0"/>
            </a:br>
            <a:r>
              <a:rPr lang="ar-SA" sz="2200" b="1" i="1" dirty="0" smtClean="0"/>
              <a:t>1- طريقة التقييم التحليلي للعمل حسب </a:t>
            </a:r>
            <a:r>
              <a:rPr lang="en-US" sz="2200" b="1" i="1" dirty="0" smtClean="0"/>
              <a:t>Katz &amp; </a:t>
            </a:r>
            <a:r>
              <a:rPr lang="en-US" sz="2200" b="1" i="1" dirty="0" err="1" smtClean="0"/>
              <a:t>Baitsch</a:t>
            </a:r>
            <a:r>
              <a:rPr lang="ar-SA" sz="2200" b="1" i="1" dirty="0" smtClean="0"/>
              <a:t>  </a:t>
            </a:r>
            <a:r>
              <a:rPr lang="en-US" sz="2200" i="1" dirty="0" smtClean="0"/>
              <a:t>(</a:t>
            </a:r>
            <a:r>
              <a:rPr lang="fr-FR" sz="2200" i="1" dirty="0" smtClean="0"/>
              <a:t>Méthode</a:t>
            </a:r>
            <a:r>
              <a:rPr lang="en-US" sz="2200" i="1" dirty="0" smtClean="0"/>
              <a:t> ABAKABA)</a:t>
            </a:r>
            <a:r>
              <a:rPr lang="en-US" i="1" dirty="0" smtClean="0"/>
              <a:t/>
            </a:r>
            <a:br>
              <a:rPr lang="en-US" i="1" dirty="0" smtClean="0"/>
            </a:br>
            <a:r>
              <a:rPr lang="fr-FR" dirty="0" smtClean="0"/>
              <a:t/>
            </a:r>
            <a:br>
              <a:rPr lang="fr-FR" dirty="0" smtClean="0"/>
            </a:br>
            <a:r>
              <a:rPr lang="fr-FR" dirty="0" smtClean="0"/>
              <a:t/>
            </a:r>
            <a:br>
              <a:rPr lang="fr-FR" dirty="0" smtClean="0"/>
            </a:br>
            <a:endParaRPr lang="fr-FR" dirty="0"/>
          </a:p>
        </p:txBody>
      </p:sp>
      <p:pic>
        <p:nvPicPr>
          <p:cNvPr id="3" name="Picture 2"/>
          <p:cNvPicPr>
            <a:picLocks noChangeAspect="1" noChangeArrowheads="1"/>
          </p:cNvPicPr>
          <p:nvPr/>
        </p:nvPicPr>
        <p:blipFill>
          <a:blip r:embed="rId2" cstate="print"/>
          <a:srcRect/>
          <a:stretch>
            <a:fillRect/>
          </a:stretch>
        </p:blipFill>
        <p:spPr bwMode="auto">
          <a:xfrm>
            <a:off x="251521" y="1124744"/>
            <a:ext cx="8712968" cy="554461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fontScale="90000"/>
          </a:bodyPr>
          <a:lstStyle/>
          <a:p>
            <a:pPr rtl="1"/>
            <a:r>
              <a:rPr lang="ar-DZ" dirty="0" smtClean="0"/>
              <a:t>تقييم الوظائف</a:t>
            </a:r>
            <a:br>
              <a:rPr lang="ar-DZ" dirty="0" smtClean="0"/>
            </a:br>
            <a:r>
              <a:rPr lang="fr-FR" dirty="0" smtClean="0"/>
              <a:t>Job </a:t>
            </a:r>
            <a:r>
              <a:rPr lang="fr-FR" dirty="0" err="1" smtClean="0"/>
              <a:t>evaluation</a:t>
            </a:r>
            <a:r>
              <a:rPr lang="fr-FR" dirty="0" smtClean="0"/>
              <a:t/>
            </a:r>
            <a:br>
              <a:rPr lang="fr-FR" dirty="0" smtClean="0"/>
            </a:br>
            <a:r>
              <a:rPr lang="ar-SA" dirty="0" err="1" smtClean="0"/>
              <a:t>* </a:t>
            </a:r>
            <a:r>
              <a:rPr lang="ar-SA" i="1" dirty="0"/>
              <a:t>"هو عملية تحليل و تقدير مناصب </a:t>
            </a:r>
            <a:r>
              <a:rPr lang="ar-SA" i="1" dirty="0" err="1"/>
              <a:t>العمل </a:t>
            </a:r>
            <a:r>
              <a:rPr lang="ar-SA" i="1" dirty="0"/>
              <a:t>(الوظائف) للتحقق من كفاءتها النسبية باستخدام التقديرات كأساس لهيكل أجور </a:t>
            </a:r>
            <a:r>
              <a:rPr lang="ar-SA" i="1" dirty="0" err="1"/>
              <a:t>متوازن"</a:t>
            </a:r>
            <a:r>
              <a:rPr lang="ar-SA" dirty="0" err="1"/>
              <a:t>.</a:t>
            </a:r>
            <a:r>
              <a:rPr lang="fr-FR" dirty="0"/>
              <a:t/>
            </a:r>
            <a:br>
              <a:rPr lang="fr-FR" dirty="0"/>
            </a:br>
            <a:r>
              <a:rPr lang="ar-SA" dirty="0"/>
              <a:t> </a:t>
            </a:r>
            <a:r>
              <a:rPr lang="ar-SA" dirty="0" err="1" smtClean="0"/>
              <a:t>* </a:t>
            </a:r>
            <a:r>
              <a:rPr lang="ar-SA" i="1" dirty="0"/>
              <a:t>"وضع نظام مرتبي عادل </a:t>
            </a:r>
            <a:r>
              <a:rPr lang="ar-SA" i="1" dirty="0" err="1"/>
              <a:t>للمناصب </a:t>
            </a:r>
            <a:r>
              <a:rPr lang="ar-SA" i="1" dirty="0"/>
              <a:t>(الوظائف) لتحديد مكانها في السلم الوظيفي...و المستخدم في وضع أسس لمعدل الأجور و لتجنب عدم المساواة في </a:t>
            </a:r>
            <a:r>
              <a:rPr lang="ar-SA" i="1" dirty="0" err="1"/>
              <a:t>الأجور"</a:t>
            </a:r>
            <a:r>
              <a:rPr lang="ar-SA" dirty="0" err="1"/>
              <a:t>.</a:t>
            </a:r>
            <a:r>
              <a:rPr lang="fr-FR" dirty="0"/>
              <a:t/>
            </a:r>
            <a:br>
              <a:rPr lang="fr-FR" dirty="0"/>
            </a:b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fontScale="90000"/>
          </a:bodyPr>
          <a:lstStyle/>
          <a:p>
            <a:pPr rtl="1"/>
            <a:r>
              <a:rPr lang="ar-SA" sz="4000" b="1" i="1" dirty="0" smtClean="0"/>
              <a:t>2- طريقة تقدير الأجر المستحق  </a:t>
            </a:r>
            <a:r>
              <a:rPr lang="fr-FR" sz="4000" b="1" i="1" dirty="0" smtClean="0"/>
              <a:t>Méthode VIWIV</a:t>
            </a:r>
            <a:br>
              <a:rPr lang="fr-FR" sz="4000" b="1" i="1" dirty="0" smtClean="0"/>
            </a:br>
            <a:r>
              <a:rPr lang="fr-FR" sz="3600" b="1" i="1" dirty="0" smtClean="0"/>
              <a:t/>
            </a:r>
            <a:br>
              <a:rPr lang="fr-FR" sz="3600" b="1" i="1" dirty="0" smtClean="0"/>
            </a:br>
            <a:r>
              <a:rPr lang="ar-SA" sz="4000" dirty="0" smtClean="0"/>
              <a:t>تعتبر هذه الطريقة مكملة لطريقة </a:t>
            </a:r>
            <a:r>
              <a:rPr lang="en-US" sz="4000" i="1" dirty="0" smtClean="0"/>
              <a:t>ABAKABA</a:t>
            </a:r>
            <a:r>
              <a:rPr lang="ar-SA" sz="4000" dirty="0" smtClean="0"/>
              <a:t>، كما أنه بالإمكان استخدام كل منهما بشكل مستقل، غير أن واضعي </a:t>
            </a:r>
            <a:r>
              <a:rPr lang="ar-SA" sz="4000" dirty="0" err="1" smtClean="0"/>
              <a:t>الطريقتين </a:t>
            </a:r>
            <a:r>
              <a:rPr lang="ar-SA" sz="4000" i="1" dirty="0" err="1" smtClean="0"/>
              <a:t>(</a:t>
            </a:r>
            <a:r>
              <a:rPr lang="en-US" sz="4000" i="1" dirty="0" smtClean="0"/>
              <a:t>Katz &amp; </a:t>
            </a:r>
            <a:r>
              <a:rPr lang="en-US" sz="4000" i="1" dirty="0" err="1" smtClean="0"/>
              <a:t>Baitsch</a:t>
            </a:r>
            <a:r>
              <a:rPr lang="ar-SA" sz="4000" i="1" dirty="0" smtClean="0"/>
              <a:t>)</a:t>
            </a:r>
            <a:r>
              <a:rPr lang="ar-SA" sz="4000" dirty="0" smtClean="0"/>
              <a:t> ينصحان باستخدام </a:t>
            </a:r>
            <a:r>
              <a:rPr lang="fr-FR" sz="4000" i="1" dirty="0" smtClean="0"/>
              <a:t>VIWIV</a:t>
            </a:r>
            <a:r>
              <a:rPr lang="ar-SA" sz="4000" dirty="0" smtClean="0"/>
              <a:t> في حالة وجود نزاع يتعلق بالمساواة </a:t>
            </a:r>
            <a:r>
              <a:rPr lang="ar-SA" sz="4000" dirty="0" err="1" smtClean="0"/>
              <a:t>الأجرية</a:t>
            </a:r>
            <a:r>
              <a:rPr lang="ar-SA" sz="4000" dirty="0" smtClean="0"/>
              <a:t>، أو كمرحلة سابقة لتطبيق طريقة </a:t>
            </a:r>
            <a:r>
              <a:rPr lang="en-US" sz="4000" i="1" dirty="0" smtClean="0"/>
              <a:t>ABAKABA</a:t>
            </a:r>
            <a:r>
              <a:rPr lang="ar-SA" sz="4000" dirty="0" err="1" smtClean="0"/>
              <a:t>.</a:t>
            </a:r>
            <a:r>
              <a:rPr lang="fr-FR" sz="4000" dirty="0" smtClean="0"/>
              <a:t/>
            </a:r>
            <a:br>
              <a:rPr lang="fr-FR" sz="4000" dirty="0" smtClean="0"/>
            </a:br>
            <a:r>
              <a:rPr lang="ar-SA" sz="4000" dirty="0" smtClean="0"/>
              <a:t>و تشكل هذه الطريقة أداة لاستكشاف </a:t>
            </a:r>
            <a:r>
              <a:rPr lang="ar-SA" sz="4000" dirty="0" err="1" smtClean="0"/>
              <a:t>اللامساواة</a:t>
            </a:r>
            <a:r>
              <a:rPr lang="ar-SA" sz="4000" dirty="0" smtClean="0"/>
              <a:t> </a:t>
            </a:r>
            <a:r>
              <a:rPr lang="ar-SA" sz="4000" dirty="0" err="1" smtClean="0"/>
              <a:t>الأجرية</a:t>
            </a:r>
            <a:r>
              <a:rPr lang="ar-SA" sz="4000" dirty="0" smtClean="0"/>
              <a:t> الناجمة خصوصا عن التمييز الجنسي، و بذلك فهي تستعمل قبل التقييم كما يمكن أن تستعمل بعده للتأكد من مدى صلاحية التقييم و حياده الجنسي.</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Autofit/>
          </a:bodyPr>
          <a:lstStyle/>
          <a:p>
            <a:pPr rtl="1"/>
            <a:r>
              <a:rPr lang="ar-SA" sz="3200" b="1" i="1" dirty="0" smtClean="0"/>
              <a:t>3-</a:t>
            </a:r>
            <a:r>
              <a:rPr lang="ar-SA" sz="3200" i="1" dirty="0" smtClean="0"/>
              <a:t> </a:t>
            </a:r>
            <a:r>
              <a:rPr lang="ar-SA" sz="3200" b="1" i="1" dirty="0" smtClean="0"/>
              <a:t>مشروع التقييم التحليلي للوظائف </a:t>
            </a:r>
            <a:r>
              <a:rPr lang="en-US" sz="3200" b="1" i="1" dirty="0" err="1" smtClean="0"/>
              <a:t>Projet</a:t>
            </a:r>
            <a:r>
              <a:rPr lang="en-US" sz="3200" b="1" i="1" dirty="0" smtClean="0"/>
              <a:t> EVA</a:t>
            </a:r>
            <a:r>
              <a:rPr lang="en-US" sz="3200" i="1" dirty="0" smtClean="0"/>
              <a:t> </a:t>
            </a:r>
            <a:r>
              <a:rPr lang="fr-FR" sz="3200" dirty="0" smtClean="0"/>
              <a:t/>
            </a:r>
            <a:br>
              <a:rPr lang="fr-FR" sz="3200" dirty="0" smtClean="0"/>
            </a:br>
            <a:r>
              <a:rPr lang="en-US" sz="3200" i="1" dirty="0" smtClean="0"/>
              <a:t>(Evaluation </a:t>
            </a:r>
            <a:r>
              <a:rPr lang="en-US" sz="3200" i="1" dirty="0" err="1" smtClean="0"/>
              <a:t>Analytique</a:t>
            </a:r>
            <a:r>
              <a:rPr lang="en-US" sz="3200" i="1" dirty="0" smtClean="0"/>
              <a:t> des </a:t>
            </a:r>
            <a:r>
              <a:rPr lang="en-US" sz="3200" i="1" dirty="0" err="1" smtClean="0"/>
              <a:t>Fonctions</a:t>
            </a:r>
            <a:r>
              <a:rPr lang="en-US" sz="3200" i="1" dirty="0" smtClean="0"/>
              <a:t>)</a:t>
            </a:r>
            <a:r>
              <a:rPr lang="ar-DZ" sz="3200" i="1" dirty="0" smtClean="0"/>
              <a:t/>
            </a:r>
            <a:br>
              <a:rPr lang="ar-DZ" sz="3200" i="1" dirty="0" smtClean="0"/>
            </a:br>
            <a:r>
              <a:rPr lang="en-US" sz="3200" i="1" dirty="0" smtClean="0"/>
              <a:t/>
            </a:r>
            <a:br>
              <a:rPr lang="en-US" sz="3200" i="1" dirty="0" smtClean="0"/>
            </a:br>
            <a:r>
              <a:rPr lang="ar-SA" sz="3200" dirty="0" smtClean="0"/>
              <a:t>انطلق مشروع التقييم التحليلي للوظائف سنة 2001 بمبادرة من مديرية تكافؤ الفرص التابعة لوزارة العمل البلجيكية، ثم لم يلبث أن حُوّل هذا المشروع برمته إلى معهد المساواة بين النساء و الرجال بعد تأسيسه في 01/06/2003.</a:t>
            </a:r>
            <a:r>
              <a:rPr lang="fr-FR" sz="3200" dirty="0" smtClean="0"/>
              <a:t/>
            </a:r>
            <a:br>
              <a:rPr lang="fr-FR" sz="3200" dirty="0" smtClean="0"/>
            </a:br>
            <a:r>
              <a:rPr lang="ar-SA" sz="3200" dirty="0" smtClean="0"/>
              <a:t> الطموح الأساسي الذي كان وراء تحريك مشروع </a:t>
            </a:r>
            <a:r>
              <a:rPr lang="en-US" sz="3200" dirty="0" smtClean="0"/>
              <a:t>EVA</a:t>
            </a:r>
            <a:r>
              <a:rPr lang="ar-SA" sz="3200" dirty="0" smtClean="0"/>
              <a:t> هو </a:t>
            </a:r>
            <a:r>
              <a:rPr lang="ar-SA" sz="3200" dirty="0" err="1" smtClean="0"/>
              <a:t>تحسيس</a:t>
            </a:r>
            <a:r>
              <a:rPr lang="ar-SA" sz="3200" dirty="0" smtClean="0"/>
              <a:t> الشركاء الاجتماعيين و مختلف قطاعات النشاط المهني بمخاطر استمرار التمييز بين النساء و الرجال في مجال تصنيف الوظائف و تحديد الأجور</a:t>
            </a:r>
            <a:r>
              <a:rPr lang="ar-DZ" sz="3200" dirty="0" err="1" smtClean="0"/>
              <a:t>.</a:t>
            </a:r>
            <a:endParaRPr lang="fr-F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lstStyle/>
          <a:p>
            <a:pPr rtl="1"/>
            <a:r>
              <a:rPr lang="ar-SA" dirty="0"/>
              <a:t>يعرّف </a:t>
            </a:r>
            <a:r>
              <a:rPr lang="fr-FR" i="1" dirty="0" err="1"/>
              <a:t>Mucchielli</a:t>
            </a:r>
            <a:r>
              <a:rPr lang="ar-SA" dirty="0"/>
              <a:t> </a:t>
            </a:r>
            <a:r>
              <a:rPr lang="ar-SA" dirty="0" smtClean="0"/>
              <a:t>تقييم</a:t>
            </a:r>
            <a:r>
              <a:rPr lang="fr-FR" dirty="0" smtClean="0"/>
              <a:t> </a:t>
            </a:r>
            <a:r>
              <a:rPr lang="ar-DZ" dirty="0" smtClean="0"/>
              <a:t>الوظائف </a:t>
            </a:r>
            <a:r>
              <a:rPr lang="ar-SA" dirty="0" err="1" smtClean="0"/>
              <a:t>بقوله</a:t>
            </a:r>
            <a:r>
              <a:rPr lang="ar-SA" dirty="0" err="1"/>
              <a:t>:</a:t>
            </a:r>
            <a:r>
              <a:rPr lang="ar-SA" dirty="0"/>
              <a:t> </a:t>
            </a:r>
            <a:r>
              <a:rPr lang="ar-DZ" i="1" dirty="0" smtClean="0"/>
              <a:t> </a:t>
            </a:r>
            <a:r>
              <a:rPr lang="ar-DZ" i="1" dirty="0" err="1" smtClean="0"/>
              <a:t>”</a:t>
            </a:r>
            <a:r>
              <a:rPr lang="ar-SA" i="1" dirty="0" smtClean="0"/>
              <a:t>تحديد </a:t>
            </a:r>
            <a:r>
              <a:rPr lang="ar-SA" i="1" dirty="0"/>
              <a:t>قيمة للمنصب أو الوظيفة انطلاقا من معطيات تتعلق بالمهارة، الخبرة أو التكوين اللازم لشغل المنصب، ظروف </a:t>
            </a:r>
            <a:r>
              <a:rPr lang="ar-SA" i="1" dirty="0" err="1"/>
              <a:t>العمل </a:t>
            </a:r>
            <a:r>
              <a:rPr lang="ar-SA" i="1" dirty="0"/>
              <a:t>(المخاطر)، مستوى المسئولية </a:t>
            </a:r>
            <a:r>
              <a:rPr lang="ar-SA" i="1" dirty="0" err="1"/>
              <a:t>إلخ...</a:t>
            </a:r>
            <a:r>
              <a:rPr lang="ar-SA" i="1" dirty="0"/>
              <a:t> و تتمثل نتيجة التقييم في تحديد مكانة المنصب في سلم الأجور بالنظر إلى سن أو تكوين شاغل </a:t>
            </a:r>
            <a:r>
              <a:rPr lang="ar-SA" i="1" dirty="0" smtClean="0"/>
              <a:t>المنصب</a:t>
            </a:r>
            <a:r>
              <a:rPr lang="ar-DZ" i="1" dirty="0" err="1" smtClean="0"/>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fontScale="90000"/>
          </a:bodyPr>
          <a:lstStyle/>
          <a:p>
            <a:pPr rtl="1"/>
            <a:r>
              <a:rPr lang="ar-SA" b="1" dirty="0"/>
              <a:t>تصنيف مناصب العمل</a:t>
            </a:r>
            <a:r>
              <a:rPr lang="fr-FR" dirty="0"/>
              <a:t/>
            </a:r>
            <a:br>
              <a:rPr lang="fr-FR" dirty="0"/>
            </a:br>
            <a:r>
              <a:rPr lang="ar-SA" dirty="0" smtClean="0"/>
              <a:t>يقصد </a:t>
            </a:r>
            <a:r>
              <a:rPr lang="ar-SA" dirty="0"/>
              <a:t>بالتصنيف في هذا السياق إعداد ترتيب </a:t>
            </a:r>
            <a:r>
              <a:rPr lang="ar-SA" dirty="0" err="1"/>
              <a:t>تدرجي </a:t>
            </a:r>
            <a:r>
              <a:rPr lang="ar-SA" dirty="0"/>
              <a:t>(</a:t>
            </a:r>
            <a:r>
              <a:rPr lang="ar-SA" dirty="0" err="1"/>
              <a:t>هيراركي</a:t>
            </a:r>
            <a:r>
              <a:rPr lang="ar-SA" dirty="0"/>
              <a:t> </a:t>
            </a:r>
            <a:r>
              <a:rPr lang="fr-FR" i="1" dirty="0" err="1"/>
              <a:t>Hierarchique</a:t>
            </a:r>
            <a:r>
              <a:rPr lang="ar-SA" dirty="0"/>
              <a:t>) للمناصب بغية اعتماد شبكة </a:t>
            </a:r>
            <a:r>
              <a:rPr lang="ar-SA" dirty="0" err="1"/>
              <a:t>أجرية</a:t>
            </a:r>
            <a:r>
              <a:rPr lang="ar-SA" dirty="0"/>
              <a:t> من جهة و تصميم مدونة مرجعية للمناصب و المهام </a:t>
            </a:r>
            <a:r>
              <a:rPr lang="fr-FR" i="1" dirty="0"/>
              <a:t>Nomenclatures ou Référentiels des postes</a:t>
            </a:r>
            <a:r>
              <a:rPr lang="ar-SA" dirty="0"/>
              <a:t> في إطار تصميم أو هيكلة المؤسسة من جهة ثانية.</a:t>
            </a:r>
            <a:r>
              <a:rPr lang="fr-FR" dirty="0"/>
              <a:t/>
            </a:r>
            <a:br>
              <a:rPr lang="fr-FR" dirty="0"/>
            </a:br>
            <a:r>
              <a:rPr lang="ar-SA" dirty="0"/>
              <a:t> </a:t>
            </a:r>
            <a:r>
              <a:rPr lang="ar-SA" dirty="0" smtClean="0"/>
              <a:t>و </a:t>
            </a:r>
            <a:r>
              <a:rPr lang="ar-SA" dirty="0"/>
              <a:t>يلاحظ أن التصنيف اقتصر لوقت طويل على الهدف </a:t>
            </a:r>
            <a:r>
              <a:rPr lang="ar-SA" dirty="0" err="1"/>
              <a:t>الأول </a:t>
            </a:r>
            <a:r>
              <a:rPr lang="ar-SA" dirty="0"/>
              <a:t>(إعداد النظام الأجري)، غير أن التوجهات التنظيمية الحالية تسعى إلى منح التصنيف أبعادا </a:t>
            </a:r>
            <a:r>
              <a:rPr lang="ar-SA" dirty="0" smtClean="0"/>
              <a:t>هيكلية</a:t>
            </a:r>
            <a:r>
              <a:rPr lang="ar-DZ" dirty="0" err="1" smtClean="0"/>
              <a:t>.</a:t>
            </a:r>
            <a:r>
              <a:rPr lang="ar-SA" dirty="0" smtClean="0"/>
              <a:t>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250706"/>
          </a:xfrm>
        </p:spPr>
        <p:txBody>
          <a:bodyPr>
            <a:normAutofit fontScale="90000"/>
          </a:bodyPr>
          <a:lstStyle/>
          <a:p>
            <a:pPr rtl="1"/>
            <a:r>
              <a:rPr lang="ar-DZ" sz="4000" dirty="0" smtClean="0"/>
              <a:t/>
            </a:r>
            <a:br>
              <a:rPr lang="ar-DZ" sz="4000" dirty="0" smtClean="0"/>
            </a:br>
            <a:r>
              <a:rPr lang="ar-DZ" sz="4000" dirty="0" smtClean="0">
                <a:effectLst>
                  <a:outerShdw blurRad="38100" dist="38100" dir="2700000" algn="tl">
                    <a:srgbClr val="000000">
                      <a:alpha val="43137"/>
                    </a:srgbClr>
                  </a:outerShdw>
                </a:effectLst>
              </a:rPr>
              <a:t>الطرق التقليدية لتقييم الوظائف</a:t>
            </a:r>
            <a:r>
              <a:rPr lang="ar-DZ" sz="4000" dirty="0"/>
              <a:t/>
            </a:r>
            <a:br>
              <a:rPr lang="ar-DZ" sz="4000" dirty="0"/>
            </a:br>
            <a:r>
              <a:rPr lang="ar-DZ" sz="4000" dirty="0" err="1" smtClean="0"/>
              <a:t>-</a:t>
            </a:r>
            <a:r>
              <a:rPr lang="ar-DZ" sz="4000" dirty="0" smtClean="0"/>
              <a:t> </a:t>
            </a:r>
            <a:r>
              <a:rPr lang="en-US" sz="4000" dirty="0"/>
              <a:t> </a:t>
            </a:r>
            <a:r>
              <a:rPr lang="ar-SA" sz="4000" dirty="0" smtClean="0"/>
              <a:t>طريقة </a:t>
            </a:r>
            <a:r>
              <a:rPr lang="ar-SA" sz="4000" dirty="0"/>
              <a:t>الترتيب </a:t>
            </a:r>
            <a:r>
              <a:rPr lang="en-US" sz="4000" i="1" dirty="0"/>
              <a:t>Ranking </a:t>
            </a:r>
            <a:r>
              <a:rPr lang="ar-SA" sz="4000" dirty="0"/>
              <a:t>التي اعتبرها طريقة غير تحليلية لكونها تقيم المناصب بصفة كلية؛</a:t>
            </a:r>
            <a:r>
              <a:rPr lang="fr-FR" sz="4000" dirty="0"/>
              <a:t/>
            </a:r>
            <a:br>
              <a:rPr lang="fr-FR" sz="4000" dirty="0"/>
            </a:br>
            <a:r>
              <a:rPr lang="ar-DZ" sz="4000" dirty="0" err="1" smtClean="0"/>
              <a:t>-</a:t>
            </a:r>
            <a:r>
              <a:rPr lang="ar-DZ" sz="4000" dirty="0" smtClean="0"/>
              <a:t> </a:t>
            </a:r>
            <a:r>
              <a:rPr lang="ar-SA" sz="4000" dirty="0" smtClean="0"/>
              <a:t>طريقة </a:t>
            </a:r>
            <a:r>
              <a:rPr lang="ar-SA" sz="4000" dirty="0"/>
              <a:t>التدريج </a:t>
            </a:r>
            <a:r>
              <a:rPr lang="en-US" sz="4000" i="1" dirty="0"/>
              <a:t>Grading</a:t>
            </a:r>
            <a:r>
              <a:rPr lang="ar-SA" sz="4000" dirty="0"/>
              <a:t> و هي في نظره طريقة نصف تحليلية إذ يقيم المنصب عن كثب و بشكل جيد و لكن ليس بصفة شاملة؛</a:t>
            </a:r>
            <a:r>
              <a:rPr lang="fr-FR" sz="4000" dirty="0"/>
              <a:t/>
            </a:r>
            <a:br>
              <a:rPr lang="fr-FR" sz="4000" dirty="0"/>
            </a:br>
            <a:r>
              <a:rPr lang="ar-DZ" sz="4000" dirty="0" err="1" smtClean="0"/>
              <a:t>-</a:t>
            </a:r>
            <a:r>
              <a:rPr lang="ar-DZ" sz="4000" dirty="0" smtClean="0"/>
              <a:t> </a:t>
            </a:r>
            <a:r>
              <a:rPr lang="ar-SA" sz="4000" dirty="0" smtClean="0"/>
              <a:t>طريقة </a:t>
            </a:r>
            <a:r>
              <a:rPr lang="ar-SA" sz="4000" dirty="0"/>
              <a:t>التنقيط </a:t>
            </a:r>
            <a:r>
              <a:rPr lang="en-US" sz="4000" i="1" dirty="0"/>
              <a:t>Points rating</a:t>
            </a:r>
            <a:r>
              <a:rPr lang="ar-SA" sz="4000" dirty="0"/>
              <a:t> و هي طريقة تحليلية تتطلب الدراسة التفصيلية لمواصفات المنصب.</a:t>
            </a:r>
            <a:r>
              <a:rPr lang="fr-FR" sz="4000" dirty="0"/>
              <a:t/>
            </a:r>
            <a:br>
              <a:rPr lang="fr-FR" sz="4000" dirty="0"/>
            </a:br>
            <a:r>
              <a:rPr lang="ar-DZ" sz="4000" dirty="0" smtClean="0"/>
              <a:t>- بالا</a:t>
            </a:r>
            <a:r>
              <a:rPr lang="ar-SA" sz="4000" dirty="0" smtClean="0"/>
              <a:t>ض</a:t>
            </a:r>
            <a:r>
              <a:rPr lang="ar-DZ" sz="4000" dirty="0" smtClean="0"/>
              <a:t>ا</a:t>
            </a:r>
            <a:r>
              <a:rPr lang="ar-SA" sz="4000" dirty="0" smtClean="0"/>
              <a:t>ف</a:t>
            </a:r>
            <a:r>
              <a:rPr lang="ar-DZ" sz="4000" dirty="0" smtClean="0"/>
              <a:t>ة إلى</a:t>
            </a:r>
            <a:r>
              <a:rPr lang="ar-SA" sz="4000" dirty="0" smtClean="0"/>
              <a:t> </a:t>
            </a:r>
            <a:r>
              <a:rPr lang="ar-SA" sz="4000" dirty="0"/>
              <a:t>طريقة </a:t>
            </a:r>
            <a:r>
              <a:rPr lang="ar-SA" sz="4000" dirty="0" smtClean="0"/>
              <a:t>المقار</a:t>
            </a:r>
            <a:r>
              <a:rPr lang="ar-DZ" sz="4000" dirty="0" err="1" smtClean="0"/>
              <a:t>نة.</a:t>
            </a:r>
            <a:r>
              <a:rPr lang="fr-FR" dirty="0" smtClean="0"/>
              <a:t> </a:t>
            </a:r>
            <a:r>
              <a:rPr lang="ar-SA" dirty="0" smtClean="0"/>
              <a:t> </a:t>
            </a:r>
            <a:r>
              <a:rPr lang="ar-DZ" dirty="0" smtClean="0"/>
              <a:t/>
            </a:r>
            <a:br>
              <a:rPr lang="ar-DZ" dirty="0" smtClean="0"/>
            </a:br>
            <a:r>
              <a:rPr lang="ar-SA" dirty="0" smtClean="0"/>
              <a:t> </a:t>
            </a:r>
            <a:r>
              <a:rPr lang="en-US" sz="2200" dirty="0"/>
              <a:t>Graham H. T., </a:t>
            </a:r>
            <a:r>
              <a:rPr lang="en-US" sz="2200" b="1" i="1" dirty="0"/>
              <a:t>Human Resources Management</a:t>
            </a:r>
            <a:r>
              <a:rPr lang="en-US" sz="2200" dirty="0"/>
              <a:t>, M&amp;E Handbooks: Business &amp; Management, Sixth Edition, 1989, P. 244-247. </a:t>
            </a:r>
            <a:r>
              <a:rPr lang="fr-FR" dirty="0"/>
              <a:t/>
            </a:r>
            <a:br>
              <a:rPr lang="fr-FR" dirty="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lstStyle/>
          <a:p>
            <a:r>
              <a:rPr lang="ar-DZ" dirty="0" smtClean="0"/>
              <a:t>1- طريقة الترتيب</a:t>
            </a:r>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251520" y="1268760"/>
            <a:ext cx="8640960" cy="525658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a:bodyPr>
          <a:lstStyle/>
          <a:p>
            <a:pPr rtl="1"/>
            <a:r>
              <a:rPr lang="ar-SA" b="1" i="1" dirty="0" smtClean="0"/>
              <a:t>2- </a:t>
            </a:r>
            <a:r>
              <a:rPr lang="ar-SA" b="1" i="1" dirty="0"/>
              <a:t>طريقة </a:t>
            </a:r>
            <a:r>
              <a:rPr lang="ar-SA" b="1" i="1" dirty="0" smtClean="0"/>
              <a:t>التدريج</a:t>
            </a:r>
            <a:r>
              <a:rPr lang="ar-DZ" b="1" i="1" dirty="0" smtClean="0"/>
              <a:t/>
            </a:r>
            <a:br>
              <a:rPr lang="ar-DZ" b="1" i="1" dirty="0" smtClean="0"/>
            </a:br>
            <a:r>
              <a:rPr lang="ar-DZ" b="1" i="1" dirty="0" smtClean="0"/>
              <a:t/>
            </a:r>
            <a:br>
              <a:rPr lang="ar-DZ" b="1" i="1" dirty="0" smtClean="0"/>
            </a:br>
            <a:r>
              <a:rPr lang="ar-DZ" b="1" i="1" dirty="0" err="1" smtClean="0"/>
              <a:t>-</a:t>
            </a:r>
            <a:r>
              <a:rPr lang="ar-DZ" b="1" i="1" dirty="0" smtClean="0"/>
              <a:t> </a:t>
            </a:r>
            <a:r>
              <a:rPr lang="ar-SA" b="1" dirty="0" smtClean="0"/>
              <a:t>إجراء </a:t>
            </a:r>
            <a:r>
              <a:rPr lang="ar-SA" b="1" dirty="0"/>
              <a:t>تصنيف أولي </a:t>
            </a:r>
            <a:r>
              <a:rPr lang="ar-SA" b="1" dirty="0" smtClean="0"/>
              <a:t>للمناصب</a:t>
            </a:r>
            <a:r>
              <a:rPr lang="ar-DZ" b="1" dirty="0" smtClean="0"/>
              <a:t/>
            </a:r>
            <a:br>
              <a:rPr lang="ar-DZ" b="1" dirty="0" smtClean="0"/>
            </a:br>
            <a:r>
              <a:rPr lang="ar-DZ" b="1" dirty="0" err="1" smtClean="0"/>
              <a:t>-</a:t>
            </a:r>
            <a:r>
              <a:rPr lang="ar-DZ" b="1" dirty="0" smtClean="0"/>
              <a:t> </a:t>
            </a:r>
            <a:r>
              <a:rPr lang="ar-SA" b="1" dirty="0" smtClean="0"/>
              <a:t>تحديد </a:t>
            </a:r>
            <a:r>
              <a:rPr lang="ar-SA" b="1" dirty="0"/>
              <a:t>مقاييس </a:t>
            </a:r>
            <a:r>
              <a:rPr lang="ar-SA" b="1" dirty="0" smtClean="0"/>
              <a:t>الأهمية</a:t>
            </a:r>
            <a:r>
              <a:rPr lang="ar-DZ" b="1" dirty="0" smtClean="0"/>
              <a:t/>
            </a:r>
            <a:br>
              <a:rPr lang="ar-DZ" b="1" dirty="0" smtClean="0"/>
            </a:br>
            <a:r>
              <a:rPr lang="ar-DZ" b="1" dirty="0" err="1" smtClean="0"/>
              <a:t>-</a:t>
            </a:r>
            <a:r>
              <a:rPr lang="ar-DZ" b="1" dirty="0" smtClean="0"/>
              <a:t> </a:t>
            </a:r>
            <a:r>
              <a:rPr lang="ar-SA" b="1" dirty="0" smtClean="0"/>
              <a:t>تقسيم </a:t>
            </a:r>
            <a:r>
              <a:rPr lang="ar-SA" b="1" dirty="0"/>
              <a:t>كل مقياس إلى عدة </a:t>
            </a:r>
            <a:r>
              <a:rPr lang="ar-SA" b="1" dirty="0" smtClean="0"/>
              <a:t>مستويات</a:t>
            </a:r>
            <a:r>
              <a:rPr lang="ar-DZ" b="1" dirty="0" smtClean="0"/>
              <a:t/>
            </a:r>
            <a:br>
              <a:rPr lang="ar-DZ" b="1" dirty="0" smtClean="0"/>
            </a:br>
            <a:r>
              <a:rPr lang="ar-DZ" b="1" dirty="0" err="1" smtClean="0"/>
              <a:t>-</a:t>
            </a:r>
            <a:r>
              <a:rPr lang="ar-DZ" b="1" dirty="0" smtClean="0"/>
              <a:t> </a:t>
            </a:r>
            <a:r>
              <a:rPr lang="ar-SA" b="1" dirty="0" smtClean="0"/>
              <a:t>توصيف </a:t>
            </a:r>
            <a:r>
              <a:rPr lang="ar-SA" b="1" dirty="0"/>
              <a:t>المستويات </a:t>
            </a:r>
            <a:r>
              <a:rPr lang="ar-SA" b="1" dirty="0" smtClean="0"/>
              <a:t>التدرجية</a:t>
            </a:r>
            <a:r>
              <a:rPr lang="ar-DZ" b="1" dirty="0" smtClean="0"/>
              <a:t/>
            </a:r>
            <a:br>
              <a:rPr lang="ar-DZ" b="1" dirty="0" smtClean="0"/>
            </a:br>
            <a:r>
              <a:rPr lang="ar-DZ" b="1" dirty="0" err="1" smtClean="0"/>
              <a:t>-</a:t>
            </a:r>
            <a:r>
              <a:rPr lang="ar-DZ" b="1" dirty="0" smtClean="0"/>
              <a:t> </a:t>
            </a:r>
            <a:r>
              <a:rPr lang="ar-SA" b="1" dirty="0" smtClean="0"/>
              <a:t>تصنيف </a:t>
            </a:r>
            <a:r>
              <a:rPr lang="ar-SA" b="1" dirty="0"/>
              <a:t>كل منصب في الدرجة المناسبة</a:t>
            </a:r>
            <a:r>
              <a:rPr lang="fr-FR" dirty="0"/>
              <a:t/>
            </a:r>
            <a:br>
              <a:rPr lang="fr-FR" dirty="0"/>
            </a:b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ar-DZ" dirty="0" smtClean="0"/>
              <a:t>3- طريقة النقط</a:t>
            </a:r>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395536" y="1124744"/>
            <a:ext cx="8280920" cy="573325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fontScale="90000"/>
          </a:bodyPr>
          <a:lstStyle/>
          <a:p>
            <a:pPr rtl="1"/>
            <a:r>
              <a:rPr lang="ar-DZ" b="1" i="1" dirty="0" smtClean="0"/>
              <a:t/>
            </a:r>
            <a:br>
              <a:rPr lang="ar-DZ" b="1" i="1" dirty="0" smtClean="0"/>
            </a:br>
            <a:r>
              <a:rPr lang="ar-DZ" b="1" i="1" dirty="0" smtClean="0"/>
              <a:t>الطريقة الوطنية الوحيدة لتصنيف مناصب العمل</a:t>
            </a:r>
            <a:r>
              <a:rPr lang="fr-FR" dirty="0"/>
              <a:t/>
            </a:r>
            <a:br>
              <a:rPr lang="fr-FR" dirty="0"/>
            </a:br>
            <a:endParaRPr lang="fr-FR" dirty="0"/>
          </a:p>
        </p:txBody>
      </p:sp>
      <p:pic>
        <p:nvPicPr>
          <p:cNvPr id="3" name="Picture 2"/>
          <p:cNvPicPr>
            <a:picLocks noChangeAspect="1" noChangeArrowheads="1"/>
          </p:cNvPicPr>
          <p:nvPr/>
        </p:nvPicPr>
        <p:blipFill>
          <a:blip r:embed="rId2" cstate="print"/>
          <a:srcRect/>
          <a:stretch>
            <a:fillRect/>
          </a:stretch>
        </p:blipFill>
        <p:spPr bwMode="auto">
          <a:xfrm>
            <a:off x="179512" y="980728"/>
            <a:ext cx="8803332" cy="568863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105</Words>
  <Application>Microsoft Office PowerPoint</Application>
  <PresentationFormat>Affichage à l'écran (4:3)</PresentationFormat>
  <Paragraphs>19</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الهندسة الوظيفية 6</vt:lpstr>
      <vt:lpstr>تقييم الوظائف Job evaluation * "هو عملية تحليل و تقدير مناصب العمل (الوظائف) للتحقق من كفاءتها النسبية باستخدام التقديرات كأساس لهيكل أجور متوازن".  * "وضع نظام مرتبي عادل للمناصب (الوظائف) لتحديد مكانها في السلم الوظيفي...و المستخدم في وضع أسس لمعدل الأجور و لتجنب عدم المساواة في الأجور". </vt:lpstr>
      <vt:lpstr>يعرّف Mucchielli تقييم الوظائف بقوله:  ”تحديد قيمة للمنصب أو الوظيفة انطلاقا من معطيات تتعلق بالمهارة، الخبرة أو التكوين اللازم لشغل المنصب، ظروف العمل (المخاطر)، مستوى المسئولية إلخ... و تتمثل نتيجة التقييم في تحديد مكانة المنصب في سلم الأجور بالنظر إلى سن أو تكوين شاغل المنصب“</vt:lpstr>
      <vt:lpstr>تصنيف مناصب العمل يقصد بالتصنيف في هذا السياق إعداد ترتيب تدرجي (هيراركي Hierarchique) للمناصب بغية اعتماد شبكة أجرية من جهة و تصميم مدونة مرجعية للمناصب و المهام Nomenclatures ou Référentiels des postes في إطار تصميم أو هيكلة المؤسسة من جهة ثانية.  و يلاحظ أن التصنيف اقتصر لوقت طويل على الهدف الأول (إعداد النظام الأجري)، غير أن التوجهات التنظيمية الحالية تسعى إلى منح التصنيف أبعادا هيكلية. </vt:lpstr>
      <vt:lpstr> الطرق التقليدية لتقييم الوظائف -  طريقة الترتيب Ranking التي اعتبرها طريقة غير تحليلية لكونها تقيم المناصب بصفة كلية؛ - طريقة التدريج Grading و هي في نظره طريقة نصف تحليلية إذ يقيم المنصب عن كثب و بشكل جيد و لكن ليس بصفة شاملة؛ - طريقة التنقيط Points rating و هي طريقة تحليلية تتطلب الدراسة التفصيلية لمواصفات المنصب. - بالاضافة إلى طريقة المقارنة.    Graham H. T., Human Resources Management, M&amp;E Handbooks: Business &amp; Management, Sixth Edition, 1989, P. 244-247.  </vt:lpstr>
      <vt:lpstr>1- طريقة الترتيب</vt:lpstr>
      <vt:lpstr>2- طريقة التدريج  - إجراء تصنيف أولي للمناصب - تحديد مقاييس الأهمية - تقسيم كل مقياس إلى عدة مستويات - توصيف المستويات التدرجية - تصنيف كل منصب في الدرجة المناسبة </vt:lpstr>
      <vt:lpstr>3- طريقة النقط</vt:lpstr>
      <vt:lpstr> الطريقة الوطنية الوحيدة لتصنيف مناصب العمل </vt:lpstr>
      <vt:lpstr>Diapositive 10</vt:lpstr>
      <vt:lpstr>Diapositive 11</vt:lpstr>
      <vt:lpstr>Diapositive 12</vt:lpstr>
      <vt:lpstr>  4- طريقة مقارنة العوامل  أ) انتقاء عدد من المناصب الممثلة لمجموع أنواع المناصب الموجودة في المنظمة ب) اختيار العوامل التي تتخذ أساسا للمقارنة مع مراعاة توافرها في المناصب المختلفة ج) ترتيب المناصب المعيارية في مصفوفة و تسجل أمامها قيم العوامل الداخلة في التقييم  د) يتم توزيع معدل الأجر الحالي لكل منصب من المناصب المعيارية على العوامل المختلفة هـ) مقارنة نتائج الترتيب النهائي في الخطوة (د) بالترتيب الأولي المذكور في الخطوة (ب) و) تستخدم المناصب المعيارية المثبتة كمقياس لتقييم مختلف المناصب في المنظمة  </vt:lpstr>
      <vt:lpstr>Diapositive 14</vt:lpstr>
      <vt:lpstr>المناهج الجديدة لتقييم و تصنيف الوظائف </vt:lpstr>
      <vt:lpstr>مناهج تقييم  العمل المبنية على منطق الكفاءات -  طريقة لجنة الدراسة العامة للتنظيم العلمي  Méthode CEGOS  يرتكز التصنيف وفق هذه الطريقة على خمسة (5) إلى ستة (6) معايير مركبة في ثلاث مصفوفات ذات مدخلين لكل منها على النحو التالي: * تعقد المهام (5 مستويات) + قدرات التكيف و الابتكار (4 مستويات) * مستوى المسئولية (5 مستويات) + استقلالية القرار (4 مستويات) * الكفاءة المهنية (5 مستويات) + إدارة الأفراد</vt:lpstr>
      <vt:lpstr>- طريقة معدلات التقييم هاي   Méthode des barèmes d’évaluation HAY   1) الكفاءة: مجموع الصفات التأهيلية و المعارف اللازمة لشغل منصب بصفة مرضية، و تتشكل الكفاءة من ثلاثة معايير فرعية: • المعرفة اللازمة: المستوى المعرفي اللازم لشغل المنصب في المجالات العلمية و التقنية و غيرها، و يتفرع إلى 8 مستويات من المعارف الأساسية إلى المعارف العالية.   • القدرات الإدارية: تضم من 5 إلى 9 مستويات من "المتطلبات غير المعتبرة" إلى "متطلبات المديرية"، و اختلاف عدد المستويات مرتبط بحجم المؤسسات. • القدرة في مجال العلاقة الإنسانية: تضم 3 مستويات تبدأ من القدرات العادية (اللباقة و الفعالية) إلى القدرات الهامة (القدرة على الفهم، التأثير، الاختيار) إلى القدرات الضرورية (التكوين، التحفيز). 2) المبادرة الابتكارية: درجة المبادرة و التفكير، وتضم: • إطار التفكير (درجة المبادرة و التفكير الأولي) تضم 8 مستويات تبدأ بـ "الروتين المحض" و تنتهي بـ "المبادئ، المفاهيم و التوجهات الواسعة". • متطلبات المشاكل المطروحة أي المشاكل الواجب معالجتها، و يضم هذا المعيار الفرعي 5 مستويات تبدأ من "الذاكرة الانتقائية" و تنتهي بـ "التفكير الابتكاري". 3) الغاية: المسئولية عن عمل معين و عن نتائجه، أي أثر المنصب و مدى مساهمته في نتائج المؤسسة. • حرية التصرف: تضم 9 مستويات تبدأ من "منصب خاضع لتعليمات مباشرة و مفصلة" و تنتهي بـ "مناصب تابعة لسياسات و أهداف وظيفية و غايات عامة للمديرية". • سعة نطاق التصرف: تقدر مساهمة النشاط نقدا و سنويا و تتوزع على خمس مستويات. • أثر نشاط المنصب: يضم 4 مستويات (مباشر، جوهري، غير مباشر، بعيد).</vt:lpstr>
      <vt:lpstr>  - طريقة التقييم التحليلي الشامل للوظائف Méthode ORBA  </vt:lpstr>
      <vt:lpstr>   مناهج تقييم العمل المحايدة جنسيا 1- طريقة التقييم التحليلي للعمل حسب Katz &amp; Baitsch  (Méthode ABAKABA)   </vt:lpstr>
      <vt:lpstr>2- طريقة تقدير الأجر المستحق  Méthode VIWIV  تعتبر هذه الطريقة مكملة لطريقة ABAKABA، كما أنه بالإمكان استخدام كل منهما بشكل مستقل، غير أن واضعي الطريقتين (Katz &amp; Baitsch) ينصحان باستخدام VIWIV في حالة وجود نزاع يتعلق بالمساواة الأجرية، أو كمرحلة سابقة لتطبيق طريقة ABAKABA. و تشكل هذه الطريقة أداة لاستكشاف اللامساواة الأجرية الناجمة خصوصا عن التمييز الجنسي، و بذلك فهي تستعمل قبل التقييم كما يمكن أن تستعمل بعده للتأكد من مدى صلاحية التقييم و حياده الجنسي.</vt:lpstr>
      <vt:lpstr>3- مشروع التقييم التحليلي للوظائف Projet EVA  (Evaluation Analytique des Fonctions)  انطلق مشروع التقييم التحليلي للوظائف سنة 2001 بمبادرة من مديرية تكافؤ الفرص التابعة لوزارة العمل البلجيكية، ثم لم يلبث أن حُوّل هذا المشروع برمته إلى معهد المساواة بين النساء و الرجال بعد تأسيسه في 01/06/2003.  الطموح الأساسي الذي كان وراء تحريك مشروع EVA هو تحسيس الشركاء الاجتماعيين و مختلف قطاعات النشاط المهني بمخاطر استمرار التمييز بين النساء و الرجال في مجال تصنيف الوظائف و تحديد الأجور.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الهندسة الوظيفية 6</dc:title>
  <dc:creator>H</dc:creator>
  <cp:lastModifiedBy>H</cp:lastModifiedBy>
  <cp:revision>3</cp:revision>
  <dcterms:created xsi:type="dcterms:W3CDTF">2015-02-15T04:43:52Z</dcterms:created>
  <dcterms:modified xsi:type="dcterms:W3CDTF">2015-02-15T06:05:43Z</dcterms:modified>
</cp:coreProperties>
</file>