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9" r:id="rId5"/>
    <p:sldId id="270" r:id="rId6"/>
    <p:sldId id="258" r:id="rId7"/>
    <p:sldId id="272" r:id="rId8"/>
    <p:sldId id="259" r:id="rId9"/>
    <p:sldId id="260" r:id="rId10"/>
    <p:sldId id="261" r:id="rId11"/>
    <p:sldId id="262" r:id="rId12"/>
    <p:sldId id="263" r:id="rId13"/>
    <p:sldId id="264" r:id="rId14"/>
    <p:sldId id="265" r:id="rId15"/>
    <p:sldId id="266" r:id="rId16"/>
    <p:sldId id="27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23C4D6F-A951-4550-A596-0697DF5F2DF2}" type="datetimeFigureOut">
              <a:rPr lang="fr-FR" smtClean="0"/>
              <a:t>30/01/2015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641C250-8D62-4174-AC9D-CF9ABFFC69F7}"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23C4D6F-A951-4550-A596-0697DF5F2DF2}" type="datetimeFigureOut">
              <a:rPr lang="fr-FR" smtClean="0"/>
              <a:t>30/01/2015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641C250-8D62-4174-AC9D-CF9ABFFC69F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23C4D6F-A951-4550-A596-0697DF5F2DF2}" type="datetimeFigureOut">
              <a:rPr lang="fr-FR" smtClean="0"/>
              <a:t>30/01/2015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641C250-8D62-4174-AC9D-CF9ABFFC69F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23C4D6F-A951-4550-A596-0697DF5F2DF2}" type="datetimeFigureOut">
              <a:rPr lang="fr-FR" smtClean="0"/>
              <a:t>30/01/2015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641C250-8D62-4174-AC9D-CF9ABFFC69F7}"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23C4D6F-A951-4550-A596-0697DF5F2DF2}" type="datetimeFigureOut">
              <a:rPr lang="fr-FR" smtClean="0"/>
              <a:t>30/01/2015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641C250-8D62-4174-AC9D-CF9ABFFC69F7}"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23C4D6F-A951-4550-A596-0697DF5F2DF2}" type="datetimeFigureOut">
              <a:rPr lang="fr-FR" smtClean="0"/>
              <a:t>30/01/2015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641C250-8D62-4174-AC9D-CF9ABFFC69F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23C4D6F-A951-4550-A596-0697DF5F2DF2}" type="datetimeFigureOut">
              <a:rPr lang="fr-FR" smtClean="0"/>
              <a:t>30/01/2015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641C250-8D62-4174-AC9D-CF9ABFFC69F7}"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23C4D6F-A951-4550-A596-0697DF5F2DF2}" type="datetimeFigureOut">
              <a:rPr lang="fr-FR" smtClean="0"/>
              <a:t>30/01/2015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641C250-8D62-4174-AC9D-CF9ABFFC69F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23C4D6F-A951-4550-A596-0697DF5F2DF2}" type="datetimeFigureOut">
              <a:rPr lang="fr-FR" smtClean="0"/>
              <a:t>30/01/2015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641C250-8D62-4174-AC9D-CF9ABFFC69F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23C4D6F-A951-4550-A596-0697DF5F2DF2}" type="datetimeFigureOut">
              <a:rPr lang="fr-FR" smtClean="0"/>
              <a:t>30/01/2015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641C250-8D62-4174-AC9D-CF9ABFFC69F7}"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23C4D6F-A951-4550-A596-0697DF5F2DF2}" type="datetimeFigureOut">
              <a:rPr lang="fr-FR" smtClean="0"/>
              <a:t>30/01/2015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641C250-8D62-4174-AC9D-CF9ABFFC69F7}"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C4D6F-A951-4550-A596-0697DF5F2DF2}" type="datetimeFigureOut">
              <a:rPr lang="fr-FR" smtClean="0"/>
              <a:t>30/01/2015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41C250-8D62-4174-AC9D-CF9ABFFC69F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pPr rtl="1"/>
            <a:r>
              <a:rPr lang="ar-DZ" sz="8800" dirty="0" smtClean="0"/>
              <a:t>الهندسة </a:t>
            </a:r>
            <a:r>
              <a:rPr lang="ar-DZ" sz="8800" dirty="0" smtClean="0"/>
              <a:t>الوظيفية</a:t>
            </a:r>
            <a:r>
              <a:rPr lang="ar-DZ" sz="8800" dirty="0" smtClean="0"/>
              <a:t> </a:t>
            </a:r>
            <a:endParaRPr lang="fr-FR" sz="8800" dirty="0"/>
          </a:p>
        </p:txBody>
      </p:sp>
      <p:sp>
        <p:nvSpPr>
          <p:cNvPr id="3" name="Sous-titre 2"/>
          <p:cNvSpPr>
            <a:spLocks noGrp="1"/>
          </p:cNvSpPr>
          <p:nvPr>
            <p:ph type="subTitle" idx="1"/>
          </p:nvPr>
        </p:nvSpPr>
        <p:spPr>
          <a:xfrm>
            <a:off x="899592" y="3886200"/>
            <a:ext cx="7488832" cy="1752600"/>
          </a:xfrm>
        </p:spPr>
        <p:txBody>
          <a:bodyPr>
            <a:normAutofit lnSpcReduction="10000"/>
          </a:bodyPr>
          <a:lstStyle/>
          <a:p>
            <a:endParaRPr lang="ar-DZ" dirty="0" smtClean="0"/>
          </a:p>
          <a:p>
            <a:r>
              <a:rPr lang="ar-DZ" sz="6600" dirty="0" smtClean="0"/>
              <a:t>تصميم و هيكلة الوظائف</a:t>
            </a:r>
            <a:endParaRPr lang="fr-FR" sz="6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lstStyle/>
          <a:p>
            <a:r>
              <a:rPr lang="fr-FR" b="1" dirty="0" smtClean="0"/>
              <a:t>2) Communications </a:t>
            </a:r>
            <a:r>
              <a:rPr lang="fr-FR" dirty="0" smtClean="0"/>
              <a:t/>
            </a:r>
            <a:br>
              <a:rPr lang="fr-FR" dirty="0" smtClean="0"/>
            </a:br>
            <a:r>
              <a:rPr lang="fr-FR" dirty="0" smtClean="0"/>
              <a:t>L'objectif  principal  est  d'assurer  un  bon  déroulement  du  travail  par  une  bonne  coordination  des </a:t>
            </a:r>
            <a:br>
              <a:rPr lang="fr-FR" dirty="0" smtClean="0"/>
            </a:br>
            <a:r>
              <a:rPr lang="fr-FR" dirty="0" smtClean="0"/>
              <a:t>tâches.  Un  objectif  secondaire  est  d'atténuer  les  effets  négatifs  de  la  monotonie  des  tâches  en </a:t>
            </a:r>
            <a:br>
              <a:rPr lang="fr-FR" dirty="0" smtClean="0"/>
            </a:br>
            <a:r>
              <a:rPr lang="fr-FR" dirty="0" smtClean="0"/>
              <a:t>permettant aux opérateurs concernés de converser.</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4722"/>
          </a:xfrm>
        </p:spPr>
        <p:txBody>
          <a:bodyPr/>
          <a:lstStyle/>
          <a:p>
            <a:r>
              <a:rPr lang="fr-FR" b="1" dirty="0" smtClean="0"/>
              <a:t>3) Contraintes de temps</a:t>
            </a:r>
            <a:r>
              <a:rPr lang="fr-FR" dirty="0" smtClean="0"/>
              <a:t/>
            </a:r>
            <a:br>
              <a:rPr lang="fr-FR" dirty="0" smtClean="0"/>
            </a:br>
            <a:r>
              <a:rPr lang="fr-FR" dirty="0" smtClean="0"/>
              <a:t> </a:t>
            </a:r>
            <a:br>
              <a:rPr lang="fr-FR" dirty="0" smtClean="0"/>
            </a:br>
            <a:r>
              <a:rPr lang="fr-FR" dirty="0" smtClean="0"/>
              <a:t>L'objectif est de prévenir les risques d'accidents, le stress et les troubles </a:t>
            </a:r>
            <a:r>
              <a:rPr lang="fr-FR" dirty="0" err="1" smtClean="0"/>
              <a:t>musculo</a:t>
            </a:r>
            <a:r>
              <a:rPr lang="fr-FR" dirty="0" smtClean="0"/>
              <a:t>-squelettiques.</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lstStyle/>
          <a:p>
            <a:r>
              <a:rPr lang="fr-FR" b="1" dirty="0" smtClean="0"/>
              <a:t>4) Nuisances physiques et chimiques </a:t>
            </a:r>
            <a:br>
              <a:rPr lang="fr-FR" b="1" dirty="0" smtClean="0"/>
            </a:br>
            <a:r>
              <a:rPr lang="fr-FR" dirty="0" smtClean="0"/>
              <a:t/>
            </a:r>
            <a:br>
              <a:rPr lang="fr-FR" dirty="0" smtClean="0"/>
            </a:br>
            <a:r>
              <a:rPr lang="fr-FR" dirty="0" smtClean="0"/>
              <a:t>L'objectif est de diminuer les nuisances au poste de travail pour les rendre compatibles avec la santé des opérateurs, tout en permettant de réaliser le travail sans contrainte.</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lstStyle/>
          <a:p>
            <a:r>
              <a:rPr lang="fr-FR" b="1" dirty="0" smtClean="0"/>
              <a:t>5) Informations </a:t>
            </a:r>
            <a:br>
              <a:rPr lang="fr-FR" b="1" dirty="0" smtClean="0"/>
            </a:br>
            <a:r>
              <a:rPr lang="fr-FR" dirty="0" smtClean="0"/>
              <a:t/>
            </a:r>
            <a:br>
              <a:rPr lang="fr-FR" dirty="0" smtClean="0"/>
            </a:br>
            <a:r>
              <a:rPr lang="fr-FR" dirty="0" smtClean="0"/>
              <a:t>L'objectif  est  de  présenter  clairement  les  informations  visuelles  et  sonores  utiles  pour  réaliser  le travail avec efficacité et en sécurité.</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lstStyle/>
          <a:p>
            <a:r>
              <a:rPr lang="fr-FR" b="1" dirty="0" smtClean="0"/>
              <a:t>6) Manutention et efforts </a:t>
            </a:r>
            <a:r>
              <a:rPr lang="fr-FR" dirty="0" smtClean="0"/>
              <a:t/>
            </a:r>
            <a:br>
              <a:rPr lang="fr-FR" dirty="0" smtClean="0"/>
            </a:br>
            <a:r>
              <a:rPr lang="fr-FR" dirty="0" smtClean="0"/>
              <a:t/>
            </a:r>
            <a:br>
              <a:rPr lang="fr-FR" dirty="0" smtClean="0"/>
            </a:br>
            <a:r>
              <a:rPr lang="fr-FR" dirty="0" smtClean="0"/>
              <a:t>L'objectif est de limiter les manutentions manuelles et les efforts à exercer pour éviter les accidents et prévenir les troubles </a:t>
            </a:r>
            <a:r>
              <a:rPr lang="fr-FR" dirty="0" err="1" smtClean="0"/>
              <a:t>musculo</a:t>
            </a:r>
            <a:r>
              <a:rPr lang="fr-FR" dirty="0" smtClean="0"/>
              <a:t>-squelettiques.</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4722"/>
          </a:xfrm>
        </p:spPr>
        <p:txBody>
          <a:bodyPr/>
          <a:lstStyle/>
          <a:p>
            <a:r>
              <a:rPr lang="fr-FR" b="1" dirty="0" smtClean="0"/>
              <a:t>7) Dimensionnement et postures</a:t>
            </a:r>
            <a:r>
              <a:rPr lang="fr-FR" dirty="0" smtClean="0"/>
              <a:t/>
            </a:r>
            <a:br>
              <a:rPr lang="fr-FR" dirty="0" smtClean="0"/>
            </a:br>
            <a:r>
              <a:rPr lang="fr-FR" dirty="0" smtClean="0"/>
              <a:t> </a:t>
            </a:r>
            <a:br>
              <a:rPr lang="fr-FR" dirty="0" smtClean="0"/>
            </a:br>
            <a:r>
              <a:rPr lang="fr-FR" dirty="0" smtClean="0"/>
              <a:t>L'objectif est de permettre de travailler dans des postures adaptées non dangereuses pour la santé et confortables.</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94722"/>
          </a:xfrm>
        </p:spPr>
        <p:txBody>
          <a:bodyPr>
            <a:normAutofit fontScale="90000"/>
          </a:bodyPr>
          <a:lstStyle/>
          <a:p>
            <a:pPr lvl="0" rtl="1"/>
            <a:r>
              <a:rPr lang="ar-DZ" sz="3100" dirty="0" smtClean="0"/>
              <a:t/>
            </a:r>
            <a:br>
              <a:rPr lang="ar-DZ" sz="3100" dirty="0" smtClean="0"/>
            </a:br>
            <a:r>
              <a:rPr lang="ar-SA" sz="3100" dirty="0" smtClean="0"/>
              <a:t>طريقة </a:t>
            </a:r>
            <a:r>
              <a:rPr lang="ar-SA" sz="3100" dirty="0"/>
              <a:t>السينات الخمس </a:t>
            </a:r>
            <a:r>
              <a:rPr lang="fr-FR" sz="3100" dirty="0"/>
              <a:t>Les 5 S</a:t>
            </a:r>
            <a:r>
              <a:rPr lang="ar-SA" sz="3100" dirty="0"/>
              <a:t> نسبة للحروف الأولى لخمس كلمات يابانية تشكل تعليمات يتوجب على العامل التزامها باستمرار ضمانا للجودة و الأداء الفعال</a:t>
            </a:r>
            <a:r>
              <a:rPr lang="ar-SA" sz="3100" dirty="0" smtClean="0"/>
              <a:t>:</a:t>
            </a:r>
            <a:r>
              <a:rPr lang="ar-DZ" sz="3100" dirty="0"/>
              <a:t/>
            </a:r>
            <a:br>
              <a:rPr lang="ar-DZ" sz="3100" dirty="0"/>
            </a:br>
            <a:r>
              <a:rPr lang="ar-DZ" sz="3100" dirty="0" smtClean="0"/>
              <a:t>1</a:t>
            </a:r>
            <a:r>
              <a:rPr lang="ar-DZ" sz="3100" dirty="0" err="1" smtClean="0"/>
              <a:t>)</a:t>
            </a:r>
            <a:r>
              <a:rPr lang="ar-DZ" sz="3100" dirty="0" smtClean="0"/>
              <a:t> </a:t>
            </a:r>
            <a:r>
              <a:rPr lang="fr-FR" sz="3100" b="1" dirty="0" err="1" smtClean="0"/>
              <a:t>Seiri</a:t>
            </a:r>
            <a:r>
              <a:rPr lang="fr-FR" sz="3100" b="1" dirty="0" smtClean="0"/>
              <a:t> </a:t>
            </a:r>
            <a:r>
              <a:rPr lang="fr-FR" sz="3100" dirty="0" smtClean="0"/>
              <a:t> ( Eliminer, </a:t>
            </a:r>
            <a:r>
              <a:rPr lang="fr-FR" sz="3100" dirty="0" err="1" smtClean="0"/>
              <a:t>Débarasser</a:t>
            </a:r>
            <a:r>
              <a:rPr lang="fr-FR" sz="3100" dirty="0" smtClean="0"/>
              <a:t>) </a:t>
            </a:r>
            <a:r>
              <a:rPr lang="ar-SA" sz="3100" dirty="0" smtClean="0"/>
              <a:t> </a:t>
            </a:r>
            <a:r>
              <a:rPr lang="ar-DZ" sz="3100" dirty="0" smtClean="0"/>
              <a:t/>
            </a:r>
            <a:br>
              <a:rPr lang="ar-DZ" sz="3100" dirty="0" smtClean="0"/>
            </a:br>
            <a:r>
              <a:rPr lang="ar-SA" sz="3100" dirty="0" smtClean="0"/>
              <a:t>التخلص </a:t>
            </a:r>
            <a:r>
              <a:rPr lang="ar-SA" sz="3100" dirty="0"/>
              <a:t>من كل ما لا يحتاج إليه العامل في </a:t>
            </a:r>
            <a:r>
              <a:rPr lang="ar-SA" sz="3100" dirty="0" smtClean="0"/>
              <a:t>موقع</a:t>
            </a:r>
            <a:r>
              <a:rPr lang="ar-DZ" sz="3100" dirty="0" smtClean="0"/>
              <a:t> عمله.</a:t>
            </a:r>
            <a:r>
              <a:rPr lang="ar-SA" sz="3100" dirty="0" smtClean="0"/>
              <a:t> </a:t>
            </a:r>
            <a:r>
              <a:rPr lang="ar-DZ" sz="3100" dirty="0" smtClean="0"/>
              <a:t/>
            </a:r>
            <a:br>
              <a:rPr lang="ar-DZ" sz="3100" dirty="0" smtClean="0"/>
            </a:br>
            <a:r>
              <a:rPr lang="ar-DZ" sz="3100" dirty="0" smtClean="0"/>
              <a:t>2</a:t>
            </a:r>
            <a:r>
              <a:rPr lang="ar-DZ" sz="3100" dirty="0" err="1" smtClean="0"/>
              <a:t>)</a:t>
            </a:r>
            <a:r>
              <a:rPr lang="ar-DZ" sz="3100" dirty="0" smtClean="0"/>
              <a:t> </a:t>
            </a:r>
            <a:r>
              <a:rPr lang="fr-FR" sz="3100" b="1" dirty="0" err="1" smtClean="0"/>
              <a:t>Seiton</a:t>
            </a:r>
            <a:r>
              <a:rPr lang="fr-FR" sz="3100" dirty="0" smtClean="0"/>
              <a:t> ( Ranger) </a:t>
            </a:r>
            <a:r>
              <a:rPr lang="fr-FR" sz="3100" dirty="0"/>
              <a:t/>
            </a:r>
            <a:br>
              <a:rPr lang="fr-FR" sz="3100" dirty="0"/>
            </a:br>
            <a:r>
              <a:rPr lang="ar-SA" sz="3100" dirty="0" smtClean="0"/>
              <a:t>ترتيب </a:t>
            </a:r>
            <a:r>
              <a:rPr lang="ar-SA" sz="3100" dirty="0"/>
              <a:t>كل وسائل و أدوات </a:t>
            </a:r>
            <a:r>
              <a:rPr lang="ar-SA" sz="3100" dirty="0" smtClean="0"/>
              <a:t>العمل</a:t>
            </a:r>
            <a:r>
              <a:rPr lang="ar-DZ" sz="3100" dirty="0" smtClean="0"/>
              <a:t/>
            </a:r>
            <a:br>
              <a:rPr lang="ar-DZ" sz="3100" dirty="0" smtClean="0"/>
            </a:br>
            <a:r>
              <a:rPr lang="ar-SA" sz="3100" dirty="0" smtClean="0"/>
              <a:t>    </a:t>
            </a:r>
            <a:r>
              <a:rPr lang="ar-DZ" sz="3100" dirty="0" smtClean="0"/>
              <a:t>3</a:t>
            </a:r>
            <a:r>
              <a:rPr lang="ar-DZ" sz="3100" dirty="0" err="1" smtClean="0"/>
              <a:t>)</a:t>
            </a:r>
            <a:r>
              <a:rPr lang="ar-DZ" sz="3100" dirty="0" smtClean="0"/>
              <a:t> </a:t>
            </a:r>
            <a:r>
              <a:rPr lang="fr-FR" sz="3100" b="1" dirty="0" err="1" smtClean="0"/>
              <a:t>Seiso</a:t>
            </a:r>
            <a:r>
              <a:rPr lang="fr-FR" sz="3100" dirty="0" smtClean="0"/>
              <a:t>(</a:t>
            </a:r>
            <a:r>
              <a:rPr lang="fr-FR" sz="3100" i="1" dirty="0" smtClean="0"/>
              <a:t> </a:t>
            </a:r>
            <a:r>
              <a:rPr lang="fr-FR" sz="3100" dirty="0" smtClean="0"/>
              <a:t>Nettoyer et inspecter)</a:t>
            </a:r>
            <a:r>
              <a:rPr lang="ar-SA" sz="3100" dirty="0" smtClean="0"/>
              <a:t>                                                                 </a:t>
            </a:r>
            <a:r>
              <a:rPr lang="fr-FR" sz="3100" dirty="0"/>
              <a:t/>
            </a:r>
            <a:br>
              <a:rPr lang="fr-FR" sz="3100" dirty="0"/>
            </a:br>
            <a:r>
              <a:rPr lang="fr-FR" sz="3100" dirty="0" smtClean="0"/>
              <a:t> </a:t>
            </a:r>
            <a:r>
              <a:rPr lang="ar-SA" sz="3100" dirty="0" smtClean="0"/>
              <a:t>تنظيف مكان</a:t>
            </a:r>
            <a:r>
              <a:rPr lang="ar-DZ" sz="3100" dirty="0" smtClean="0"/>
              <a:t> العمل</a:t>
            </a:r>
            <a:r>
              <a:rPr lang="ar-SA" sz="3100" dirty="0" smtClean="0"/>
              <a:t> </a:t>
            </a:r>
            <a:r>
              <a:rPr lang="ar-DZ" sz="3100" dirty="0" smtClean="0"/>
              <a:t/>
            </a:r>
            <a:br>
              <a:rPr lang="ar-DZ" sz="3100" dirty="0" smtClean="0"/>
            </a:br>
            <a:r>
              <a:rPr lang="ar-DZ" sz="3100" dirty="0" smtClean="0"/>
              <a:t>4</a:t>
            </a:r>
            <a:r>
              <a:rPr lang="ar-DZ" sz="3100" dirty="0" err="1" smtClean="0"/>
              <a:t>)</a:t>
            </a:r>
            <a:r>
              <a:rPr lang="ar-DZ" sz="3100" dirty="0" smtClean="0"/>
              <a:t> </a:t>
            </a:r>
            <a:r>
              <a:rPr lang="fr-FR" sz="3100" b="1" dirty="0" err="1" smtClean="0"/>
              <a:t>Seiketsu</a:t>
            </a:r>
            <a:r>
              <a:rPr lang="fr-FR" sz="3100" dirty="0" smtClean="0"/>
              <a:t> </a:t>
            </a:r>
            <a:r>
              <a:rPr lang="fr-FR" sz="3100" dirty="0"/>
              <a:t>(Rendre évident, Maintenir la propreté) </a:t>
            </a:r>
            <a:r>
              <a:rPr lang="ar-SA" sz="3100" dirty="0"/>
              <a:t>الاستمرار في الحفاظ على الترتيب و النظافة   </a:t>
            </a:r>
            <a:r>
              <a:rPr lang="ar-DZ" sz="3100" dirty="0" smtClean="0"/>
              <a:t/>
            </a:r>
            <a:br>
              <a:rPr lang="ar-DZ" sz="3100" dirty="0" smtClean="0"/>
            </a:br>
            <a:r>
              <a:rPr lang="ar-DZ" sz="3100" dirty="0" smtClean="0"/>
              <a:t>5</a:t>
            </a:r>
            <a:r>
              <a:rPr lang="ar-DZ" sz="3100" dirty="0" err="1" smtClean="0"/>
              <a:t>)</a:t>
            </a:r>
            <a:r>
              <a:rPr lang="ar-DZ" sz="3100" dirty="0" smtClean="0"/>
              <a:t> </a:t>
            </a:r>
            <a:r>
              <a:rPr lang="fr-FR" sz="3100" b="1" dirty="0" err="1" smtClean="0"/>
              <a:t>Shitsuke</a:t>
            </a:r>
            <a:r>
              <a:rPr lang="fr-FR" sz="3100" dirty="0" smtClean="0"/>
              <a:t> </a:t>
            </a:r>
            <a:r>
              <a:rPr lang="fr-FR" sz="3100" dirty="0"/>
              <a:t>(Rigueur, respecter ce standard, faire respecter et progresser) </a:t>
            </a:r>
            <a:r>
              <a:rPr lang="ar-DZ" sz="3100" dirty="0" smtClean="0"/>
              <a:t/>
            </a:r>
            <a:br>
              <a:rPr lang="ar-DZ" sz="3100" dirty="0" smtClean="0"/>
            </a:br>
            <a:r>
              <a:rPr lang="ar-SA" sz="3100" dirty="0" smtClean="0"/>
              <a:t>الصرامة </a:t>
            </a:r>
            <a:r>
              <a:rPr lang="ar-SA" sz="3100" dirty="0"/>
              <a:t>في احترام هذا النظام </a:t>
            </a:r>
            <a:r>
              <a:rPr lang="fr-FR" dirty="0"/>
              <a:t/>
            </a:r>
            <a:br>
              <a:rPr lang="fr-FR" dirty="0"/>
            </a:b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lstStyle/>
          <a:p>
            <a:pPr rtl="1"/>
            <a:r>
              <a:rPr lang="ar-SA" dirty="0"/>
              <a:t>يقصد بتصميم أو هيكلة العمل إجراء تعديلات و إدخال بعض التطوير على مضمون العمل بغية تطويعه لمتطلبات الإنسان و </a:t>
            </a:r>
            <a:r>
              <a:rPr lang="ar-SA" dirty="0" err="1"/>
              <a:t>لكفاءاته،</a:t>
            </a:r>
            <a:r>
              <a:rPr lang="ar-SA" dirty="0"/>
              <a:t> </a:t>
            </a:r>
            <a:r>
              <a:rPr lang="ar-DZ" dirty="0" smtClean="0"/>
              <a:t/>
            </a:r>
            <a:br>
              <a:rPr lang="ar-DZ" dirty="0" smtClean="0"/>
            </a:br>
            <a:r>
              <a:rPr lang="ar-SA" dirty="0" smtClean="0"/>
              <a:t>و </a:t>
            </a:r>
            <a:r>
              <a:rPr lang="ar-SA" dirty="0"/>
              <a:t>هو ما يعبّر عنه بالموافقة أو المطابقة بين العامل و </a:t>
            </a:r>
            <a:r>
              <a:rPr lang="ar-SA" dirty="0" smtClean="0"/>
              <a:t>العمل</a:t>
            </a:r>
            <a:r>
              <a:rPr lang="ar-DZ" dirty="0" smtClean="0"/>
              <a:t/>
            </a:r>
            <a:br>
              <a:rPr lang="ar-DZ" dirty="0" smtClean="0"/>
            </a:br>
            <a:r>
              <a:rPr lang="ar-SA" dirty="0" smtClean="0"/>
              <a:t> </a:t>
            </a:r>
            <a:r>
              <a:rPr lang="fr-FR" i="1" dirty="0"/>
              <a:t>Adéquation Employé/Emploi</a:t>
            </a:r>
            <a:r>
              <a:rPr lang="ar-SA" i="1" dirty="0" err="1"/>
              <a:t>.</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lstStyle/>
          <a:p>
            <a:pPr rtl="1"/>
            <a:r>
              <a:rPr lang="ar-SA" dirty="0"/>
              <a:t>يعرّف </a:t>
            </a:r>
            <a:r>
              <a:rPr lang="en-US" i="1" dirty="0"/>
              <a:t>Didier </a:t>
            </a:r>
            <a:r>
              <a:rPr lang="en-US" i="1" dirty="0" err="1"/>
              <a:t>Mottay</a:t>
            </a:r>
            <a:r>
              <a:rPr lang="ar-SA" dirty="0"/>
              <a:t> هيكلة العمل بقوله</a:t>
            </a:r>
            <a:r>
              <a:rPr lang="ar-SA" dirty="0" smtClean="0"/>
              <a:t>:</a:t>
            </a:r>
            <a:r>
              <a:rPr lang="ar-DZ" dirty="0" smtClean="0"/>
              <a:t/>
            </a:r>
            <a:br>
              <a:rPr lang="ar-DZ" dirty="0" smtClean="0"/>
            </a:br>
            <a:r>
              <a:rPr lang="ar-DZ" dirty="0" err="1" smtClean="0"/>
              <a:t>”</a:t>
            </a:r>
            <a:r>
              <a:rPr lang="ar-DZ" dirty="0" smtClean="0"/>
              <a:t> </a:t>
            </a:r>
            <a:r>
              <a:rPr lang="ar-SA" i="1" dirty="0" smtClean="0"/>
              <a:t>هي </a:t>
            </a:r>
            <a:r>
              <a:rPr lang="ar-SA" i="1" dirty="0"/>
              <a:t>مجموع العوامل الملازمة للعمل و المرتبطة </a:t>
            </a:r>
            <a:r>
              <a:rPr lang="ar-SA" i="1" dirty="0" err="1"/>
              <a:t>به</a:t>
            </a:r>
            <a:r>
              <a:rPr lang="ar-SA" i="1" dirty="0"/>
              <a:t>: الطرق المستخدمة، تعقد المهام، العلاقات مع أنواع أخرى من العمل و مع الأنشطة الأخرى في المنظمة و الترابط بين التكنولوجيا و </a:t>
            </a:r>
            <a:r>
              <a:rPr lang="ar-SA" i="1" dirty="0" smtClean="0"/>
              <a:t>العامل</a:t>
            </a:r>
            <a:r>
              <a:rPr lang="ar-DZ" i="1" dirty="0" err="1" smtClean="0"/>
              <a:t>“</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fontScale="90000"/>
          </a:bodyPr>
          <a:lstStyle/>
          <a:p>
            <a:r>
              <a:rPr lang="fr-FR" b="1" dirty="0" smtClean="0"/>
              <a:t>La conception des postes</a:t>
            </a:r>
            <a:r>
              <a:rPr lang="fr-FR" dirty="0" smtClean="0"/>
              <a:t> (appelée aussi </a:t>
            </a:r>
            <a:r>
              <a:rPr lang="fr-FR" b="1" dirty="0" smtClean="0"/>
              <a:t>la conception du travail,</a:t>
            </a:r>
            <a:r>
              <a:rPr lang="fr-FR" dirty="0" smtClean="0"/>
              <a:t> </a:t>
            </a:r>
            <a:r>
              <a:rPr lang="fr-FR" b="1" dirty="0" smtClean="0"/>
              <a:t>la conception des tâches</a:t>
            </a:r>
            <a:r>
              <a:rPr lang="fr-FR" dirty="0" smtClean="0"/>
              <a:t> </a:t>
            </a:r>
            <a:r>
              <a:rPr lang="fr-FR" dirty="0" smtClean="0"/>
              <a:t>ou </a:t>
            </a:r>
            <a:r>
              <a:rPr lang="fr-FR" b="1" i="1" dirty="0" smtClean="0"/>
              <a:t>job design</a:t>
            </a:r>
            <a:r>
              <a:rPr lang="fr-FR" dirty="0" smtClean="0"/>
              <a:t>) est la spécification de contenus, des méthodes et des relations d'emplois afin de satisfaire les exigences technologiques et organisationnelles ainsi que les exigences sociales et personnelles du titulaire du poste.</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rmAutofit fontScale="90000"/>
          </a:bodyPr>
          <a:lstStyle/>
          <a:p>
            <a:pPr rtl="1"/>
            <a:r>
              <a:rPr lang="ar-DZ" sz="4000" dirty="0" smtClean="0"/>
              <a:t/>
            </a:r>
            <a:br>
              <a:rPr lang="ar-DZ" sz="4000" dirty="0" smtClean="0"/>
            </a:br>
            <a:r>
              <a:rPr lang="ar-SA" sz="4000" dirty="0" smtClean="0"/>
              <a:t>في </a:t>
            </a:r>
            <a:r>
              <a:rPr lang="ar-SA" sz="4000" dirty="0"/>
              <a:t>1949 ابتكر في أكسفورد بانجلترا مصطلح </a:t>
            </a:r>
            <a:r>
              <a:rPr lang="ar-SA" sz="4000" b="1" i="1" dirty="0" err="1"/>
              <a:t>الأرغونوميا</a:t>
            </a:r>
            <a:r>
              <a:rPr lang="ar-SA" sz="4000" b="1" i="1" dirty="0"/>
              <a:t> </a:t>
            </a:r>
            <a:r>
              <a:rPr lang="en-US" sz="4000" b="1" i="1" dirty="0" err="1"/>
              <a:t>Ergonomie</a:t>
            </a:r>
            <a:r>
              <a:rPr lang="ar-SA" sz="4000" dirty="0"/>
              <a:t> المركب من كلمتين يونانيتين </a:t>
            </a:r>
            <a:r>
              <a:rPr lang="en-US" sz="4000" i="1" dirty="0" err="1"/>
              <a:t>Ergon</a:t>
            </a:r>
            <a:r>
              <a:rPr lang="ar-SA" sz="4000" dirty="0"/>
              <a:t> العمل و </a:t>
            </a:r>
            <a:r>
              <a:rPr lang="en-US" sz="4000" i="1" dirty="0" err="1"/>
              <a:t>Nomos</a:t>
            </a:r>
            <a:r>
              <a:rPr lang="ar-SA" sz="4000" dirty="0"/>
              <a:t> القواعد، للدلالة على مجال معرفي جديد يهتم بدراسة العمل</a:t>
            </a:r>
            <a:r>
              <a:rPr lang="ar-SA" sz="4000" dirty="0" smtClean="0"/>
              <a:t>،</a:t>
            </a:r>
            <a:r>
              <a:rPr lang="fr-FR" sz="4000" dirty="0" smtClean="0"/>
              <a:t> </a:t>
            </a:r>
            <a:r>
              <a:rPr lang="ar-SA" sz="4000" dirty="0"/>
              <a:t>و تتفق معظم </a:t>
            </a:r>
            <a:r>
              <a:rPr lang="ar-SA" sz="4000" dirty="0" err="1"/>
              <a:t>التعاريف</a:t>
            </a:r>
            <a:r>
              <a:rPr lang="ar-SA" sz="4000" dirty="0"/>
              <a:t> على أن </a:t>
            </a:r>
            <a:r>
              <a:rPr lang="ar-SA" sz="4000" dirty="0" err="1"/>
              <a:t>الأرغونوميا</a:t>
            </a:r>
            <a:r>
              <a:rPr lang="ar-SA" sz="4000" dirty="0"/>
              <a:t> </a:t>
            </a:r>
            <a:r>
              <a:rPr lang="ar-DZ" sz="4000" dirty="0" smtClean="0"/>
              <a:t>(المواءمة البشرية</a:t>
            </a:r>
            <a:r>
              <a:rPr lang="ar-DZ" sz="4000" dirty="0" err="1" smtClean="0"/>
              <a:t>)</a:t>
            </a:r>
            <a:r>
              <a:rPr lang="ar-DZ" sz="4000" dirty="0" smtClean="0"/>
              <a:t> </a:t>
            </a:r>
            <a:r>
              <a:rPr lang="ar-SA" sz="4000" dirty="0" smtClean="0"/>
              <a:t>هي </a:t>
            </a:r>
            <a:r>
              <a:rPr lang="ar-SA" sz="4000" dirty="0"/>
              <a:t>استغلال المعارف العلمية المتعلقة بالإنسان و اللازمة لتصميم أدوات و آلات و تجهيزات يمكن استعمالها بدرجة عالية من الأمان و الفعالية و الراحة، و قد يتسع مفهوم </a:t>
            </a:r>
            <a:r>
              <a:rPr lang="ar-SA" sz="4000" dirty="0" err="1"/>
              <a:t>الأرغونوميا</a:t>
            </a:r>
            <a:r>
              <a:rPr lang="ar-SA" sz="4000" dirty="0"/>
              <a:t> ليشمل دراسة العمل البشري كلما كان فيه استعمال للآلات و الأجهزة و الأدوات.</a:t>
            </a:r>
            <a:r>
              <a:rPr lang="fr-FR" dirty="0"/>
              <a:t/>
            </a:r>
            <a:br>
              <a:rPr lang="fr-FR" dirty="0"/>
            </a:b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rmAutofit/>
          </a:bodyPr>
          <a:lstStyle/>
          <a:p>
            <a:r>
              <a:rPr lang="fr-FR" dirty="0" smtClean="0"/>
              <a:t>Pour  accomplir  certaines  tâches  avec facilité,  efficacité et sécurité il  faut  concevoir  des  postes  et </a:t>
            </a:r>
            <a:br>
              <a:rPr lang="fr-FR" dirty="0" smtClean="0"/>
            </a:br>
            <a:r>
              <a:rPr lang="fr-FR" dirty="0" smtClean="0"/>
              <a:t>outils  de  travail  appropriés  afin  de prévenir  les  douleurs qui  altèrent  l’efficacité du </a:t>
            </a:r>
            <a:br>
              <a:rPr lang="fr-FR" dirty="0" smtClean="0"/>
            </a:br>
            <a:r>
              <a:rPr lang="fr-FR" dirty="0" smtClean="0"/>
              <a:t>travail.</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496944" cy="6394722"/>
          </a:xfrm>
        </p:spPr>
        <p:txBody>
          <a:bodyPr>
            <a:noAutofit/>
          </a:bodyPr>
          <a:lstStyle/>
          <a:p>
            <a:r>
              <a:rPr lang="fr-FR" b="1" dirty="0" smtClean="0"/>
              <a:t>A quoi sert l’ergonomie?</a:t>
            </a:r>
            <a:br>
              <a:rPr lang="fr-FR" b="1" dirty="0" smtClean="0"/>
            </a:br>
            <a:r>
              <a:rPr lang="fr-FR" b="1" dirty="0" smtClean="0"/>
              <a:t> </a:t>
            </a:r>
            <a:r>
              <a:rPr lang="fr-FR" dirty="0" smtClean="0"/>
              <a:t/>
            </a:r>
            <a:br>
              <a:rPr lang="fr-FR" dirty="0" smtClean="0"/>
            </a:br>
            <a:r>
              <a:rPr lang="fr-FR" dirty="0" smtClean="0"/>
              <a:t>1) Bien-être au poste de travail </a:t>
            </a:r>
            <a:br>
              <a:rPr lang="fr-FR" dirty="0" smtClean="0"/>
            </a:br>
            <a:r>
              <a:rPr lang="fr-FR" dirty="0" smtClean="0"/>
              <a:t/>
            </a:r>
            <a:br>
              <a:rPr lang="fr-FR" dirty="0" smtClean="0"/>
            </a:br>
            <a:r>
              <a:rPr lang="fr-FR" dirty="0" smtClean="0"/>
              <a:t> 2) Productivité accrue </a:t>
            </a:r>
            <a:br>
              <a:rPr lang="fr-FR" dirty="0" smtClean="0"/>
            </a:br>
            <a:r>
              <a:rPr lang="fr-FR" dirty="0" smtClean="0"/>
              <a:t/>
            </a:r>
            <a:br>
              <a:rPr lang="fr-FR" dirty="0" smtClean="0"/>
            </a:br>
            <a:r>
              <a:rPr lang="fr-FR" dirty="0" smtClean="0"/>
              <a:t> 3) Moins d’accidents et de maladies </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rmAutofit fontScale="90000"/>
          </a:bodyPr>
          <a:lstStyle/>
          <a:p>
            <a:r>
              <a:rPr lang="fr-FR" dirty="0" smtClean="0"/>
              <a:t>Les dimensions essentielles à prendre en compte lors de la conception des postes de travail : </a:t>
            </a:r>
            <a:br>
              <a:rPr lang="fr-FR" dirty="0" smtClean="0"/>
            </a:br>
            <a:r>
              <a:rPr lang="fr-FR" dirty="0" smtClean="0"/>
              <a:t>- accès et circulation, </a:t>
            </a:r>
            <a:br>
              <a:rPr lang="fr-FR" dirty="0" smtClean="0"/>
            </a:br>
            <a:r>
              <a:rPr lang="fr-FR" dirty="0" smtClean="0"/>
              <a:t>- communications, </a:t>
            </a:r>
            <a:br>
              <a:rPr lang="fr-FR" dirty="0" smtClean="0"/>
            </a:br>
            <a:r>
              <a:rPr lang="fr-FR" dirty="0" smtClean="0"/>
              <a:t>- contraintes de temps, </a:t>
            </a:r>
            <a:br>
              <a:rPr lang="fr-FR" dirty="0" smtClean="0"/>
            </a:br>
            <a:r>
              <a:rPr lang="fr-FR" dirty="0" smtClean="0"/>
              <a:t>- nuisances physiques et chimiques, </a:t>
            </a:r>
            <a:br>
              <a:rPr lang="fr-FR" dirty="0" smtClean="0"/>
            </a:br>
            <a:r>
              <a:rPr lang="fr-FR" dirty="0" smtClean="0"/>
              <a:t>- informations, </a:t>
            </a:r>
            <a:br>
              <a:rPr lang="fr-FR" dirty="0" smtClean="0"/>
            </a:br>
            <a:r>
              <a:rPr lang="fr-FR" dirty="0" smtClean="0"/>
              <a:t>- manutention et efforts, </a:t>
            </a:r>
            <a:br>
              <a:rPr lang="fr-FR" dirty="0" smtClean="0"/>
            </a:br>
            <a:r>
              <a:rPr lang="fr-FR" dirty="0" smtClean="0"/>
              <a:t>- dimensionnement et postures.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4722"/>
          </a:xfrm>
        </p:spPr>
        <p:txBody>
          <a:bodyPr/>
          <a:lstStyle/>
          <a:p>
            <a:r>
              <a:rPr lang="fr-FR" b="1" dirty="0" smtClean="0"/>
              <a:t>1) Accès et circulation </a:t>
            </a:r>
            <a:r>
              <a:rPr lang="fr-FR" dirty="0" smtClean="0"/>
              <a:t/>
            </a:r>
            <a:br>
              <a:rPr lang="fr-FR" dirty="0" smtClean="0"/>
            </a:br>
            <a:r>
              <a:rPr lang="fr-FR" dirty="0" smtClean="0"/>
              <a:t/>
            </a:r>
            <a:br>
              <a:rPr lang="fr-FR" dirty="0" smtClean="0"/>
            </a:br>
            <a:r>
              <a:rPr lang="fr-FR" dirty="0" smtClean="0"/>
              <a:t>L'objectif  est de  permettre  à  l'opérateur  d'accéder  et  de  circuler  en toute  sécurité  à  son  poste  de travail, tout en minimisant la fatigue pour y parvenir.</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155</Words>
  <Application>Microsoft Office PowerPoint</Application>
  <PresentationFormat>Affichage à l'écran (4:3)</PresentationFormat>
  <Paragraphs>18</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الهندسة الوظيفية </vt:lpstr>
      <vt:lpstr>يقصد بتصميم أو هيكلة العمل إجراء تعديلات و إدخال بعض التطوير على مضمون العمل بغية تطويعه لمتطلبات الإنسان و لكفاءاته،  و هو ما يعبّر عنه بالموافقة أو المطابقة بين العامل و العمل  Adéquation Employé/Emploi.</vt:lpstr>
      <vt:lpstr>يعرّف Didier Mottay هيكلة العمل بقوله: ” هي مجموع العوامل الملازمة للعمل و المرتبطة به: الطرق المستخدمة، تعقد المهام، العلاقات مع أنواع أخرى من العمل و مع الأنشطة الأخرى في المنظمة و الترابط بين التكنولوجيا و العامل“</vt:lpstr>
      <vt:lpstr>La conception des postes (appelée aussi la conception du travail, la conception des tâches ou job design) est la spécification de contenus, des méthodes et des relations d'emplois afin de satisfaire les exigences technologiques et organisationnelles ainsi que les exigences sociales et personnelles du titulaire du poste.</vt:lpstr>
      <vt:lpstr> في 1949 ابتكر في أكسفورد بانجلترا مصطلح الأرغونوميا Ergonomie المركب من كلمتين يونانيتين Ergon العمل و Nomos القواعد، للدلالة على مجال معرفي جديد يهتم بدراسة العمل، و تتفق معظم التعاريف على أن الأرغونوميا (المواءمة البشرية) هي استغلال المعارف العلمية المتعلقة بالإنسان و اللازمة لتصميم أدوات و آلات و تجهيزات يمكن استعمالها بدرجة عالية من الأمان و الفعالية و الراحة، و قد يتسع مفهوم الأرغونوميا ليشمل دراسة العمل البشري كلما كان فيه استعمال للآلات و الأجهزة و الأدوات. </vt:lpstr>
      <vt:lpstr>Pour  accomplir  certaines  tâches  avec facilité,  efficacité et sécurité il  faut  concevoir  des  postes  et  outils  de  travail  appropriés  afin  de prévenir  les  douleurs qui  altèrent  l’efficacité du  travail.</vt:lpstr>
      <vt:lpstr>A quoi sert l’ergonomie?   1) Bien-être au poste de travail    2) Productivité accrue    3) Moins d’accidents et de maladies </vt:lpstr>
      <vt:lpstr>Les dimensions essentielles à prendre en compte lors de la conception des postes de travail :  - accès et circulation,  - communications,  - contraintes de temps,  - nuisances physiques et chimiques,  - informations,  - manutention et efforts,  - dimensionnement et postures. </vt:lpstr>
      <vt:lpstr>1) Accès et circulation   L'objectif  est de  permettre  à  l'opérateur  d'accéder  et  de  circuler  en toute  sécurité  à  son  poste  de travail, tout en minimisant la fatigue pour y parvenir.</vt:lpstr>
      <vt:lpstr>2) Communications  L'objectif  principal  est  d'assurer  un  bon  déroulement  du  travail  par  une  bonne  coordination  des  tâches.  Un  objectif  secondaire  est  d'atténuer  les  effets  négatifs  de  la  monotonie  des  tâches  en  permettant aux opérateurs concernés de converser.</vt:lpstr>
      <vt:lpstr>3) Contraintes de temps   L'objectif est de prévenir les risques d'accidents, le stress et les troubles musculo-squelettiques.</vt:lpstr>
      <vt:lpstr>4) Nuisances physiques et chimiques   L'objectif est de diminuer les nuisances au poste de travail pour les rendre compatibles avec la santé des opérateurs, tout en permettant de réaliser le travail sans contrainte.</vt:lpstr>
      <vt:lpstr>5) Informations   L'objectif  est  de  présenter  clairement  les  informations  visuelles  et  sonores  utiles  pour  réaliser  le travail avec efficacité et en sécurité.</vt:lpstr>
      <vt:lpstr>6) Manutention et efforts   L'objectif est de limiter les manutentions manuelles et les efforts à exercer pour éviter les accidents et prévenir les troubles musculo-squelettiques.</vt:lpstr>
      <vt:lpstr>7) Dimensionnement et postures   L'objectif est de permettre de travailler dans des postures adaptées non dangereuses pour la santé et confortables.</vt:lpstr>
      <vt:lpstr> طريقة السينات الخمس Les 5 S نسبة للحروف الأولى لخمس كلمات يابانية تشكل تعليمات يتوجب على العامل التزامها باستمرار ضمانا للجودة و الأداء الفعال: 1) Seiri  ( Eliminer, Débarasser)   التخلص من كل ما لا يحتاج إليه العامل في موقع عمله.  2) Seiton ( Ranger)  ترتيب كل وسائل و أدوات العمل     3) Seiso( Nettoyer et inspecter)                                                                   تنظيف مكان العمل  4) Seiketsu (Rendre évident, Maintenir la propreté) الاستمرار في الحفاظ على الترتيب و النظافة    5) Shitsuke (Rigueur, respecter ce standard, faire respecter et progresser)  الصرامة في احترام هذا النظام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الهندسة الوظيفية </dc:title>
  <dc:creator>H</dc:creator>
  <cp:lastModifiedBy>H</cp:lastModifiedBy>
  <cp:revision>3</cp:revision>
  <dcterms:created xsi:type="dcterms:W3CDTF">2015-01-30T17:18:14Z</dcterms:created>
  <dcterms:modified xsi:type="dcterms:W3CDTF">2015-01-30T19:49:08Z</dcterms:modified>
</cp:coreProperties>
</file>