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D702491-A4AD-43AF-95E7-7D9CB01CEDDD}" type="datetimeFigureOut">
              <a:rPr lang="fr-FR" smtClean="0"/>
              <a:pPr/>
              <a:t>25/01/2015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397978-D802-4F83-9F21-23F9711384C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02491-A4AD-43AF-95E7-7D9CB01CEDDD}" type="datetimeFigureOut">
              <a:rPr lang="fr-FR" smtClean="0"/>
              <a:pPr/>
              <a:t>25/01/2015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97978-D802-4F83-9F21-23F9711384C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cairn.info/resultats_recherche.php?_larech=in%C3%A9galit%C3%A9+salariale&amp;MOV=4"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052736"/>
            <a:ext cx="7772400" cy="2160240"/>
          </a:xfrm>
        </p:spPr>
        <p:txBody>
          <a:bodyPr>
            <a:normAutofit fontScale="90000"/>
          </a:bodyPr>
          <a:lstStyle/>
          <a:p>
            <a:r>
              <a:rPr lang="ar-DZ" sz="8900" dirty="0" smtClean="0"/>
              <a:t/>
            </a:r>
            <a:br>
              <a:rPr lang="ar-DZ" sz="8900" dirty="0" smtClean="0"/>
            </a:br>
            <a:r>
              <a:rPr lang="ar-DZ" sz="8900" dirty="0" smtClean="0"/>
              <a:t>الهندسة الوظيفية</a:t>
            </a:r>
            <a:r>
              <a:rPr lang="ar-DZ" dirty="0" smtClean="0"/>
              <a:t/>
            </a:r>
            <a:br>
              <a:rPr lang="ar-DZ" dirty="0" smtClean="0"/>
            </a:br>
            <a:r>
              <a:rPr lang="ar-DZ" dirty="0"/>
              <a:t/>
            </a:r>
            <a:br>
              <a:rPr lang="ar-DZ" dirty="0"/>
            </a:br>
            <a:endParaRPr lang="fr-FR" dirty="0"/>
          </a:p>
        </p:txBody>
      </p:sp>
      <p:sp>
        <p:nvSpPr>
          <p:cNvPr id="3" name="Sous-titre 2"/>
          <p:cNvSpPr>
            <a:spLocks noGrp="1"/>
          </p:cNvSpPr>
          <p:nvPr>
            <p:ph type="subTitle" idx="1"/>
          </p:nvPr>
        </p:nvSpPr>
        <p:spPr>
          <a:xfrm>
            <a:off x="755576" y="3886200"/>
            <a:ext cx="7704856" cy="1752600"/>
          </a:xfrm>
        </p:spPr>
        <p:txBody>
          <a:bodyPr>
            <a:normAutofit fontScale="70000" lnSpcReduction="20000"/>
          </a:bodyPr>
          <a:lstStyle/>
          <a:p>
            <a:endParaRPr lang="ar-DZ" dirty="0" smtClean="0"/>
          </a:p>
          <a:p>
            <a:r>
              <a:rPr lang="ar-DZ" sz="6400" b="1" dirty="0" smtClean="0">
                <a:effectLst>
                  <a:outerShdw blurRad="38100" dist="38100" dir="2700000" algn="tl">
                    <a:srgbClr val="000000">
                      <a:alpha val="43137"/>
                    </a:srgbClr>
                  </a:outerShdw>
                </a:effectLst>
              </a:rPr>
              <a:t>استشراف المهن و الوظائف و الكفاءات</a:t>
            </a:r>
            <a:endParaRPr lang="fr-FR" sz="6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normAutofit fontScale="90000"/>
          </a:bodyPr>
          <a:lstStyle/>
          <a:p>
            <a:pPr rtl="1"/>
            <a:r>
              <a:rPr lang="ar-DZ" dirty="0" smtClean="0"/>
              <a:t/>
            </a:r>
            <a:br>
              <a:rPr lang="ar-DZ" dirty="0" smtClean="0"/>
            </a:br>
            <a:r>
              <a:rPr lang="ar-SA" dirty="0" smtClean="0"/>
              <a:t>- </a:t>
            </a:r>
            <a:r>
              <a:rPr lang="ar-SA" dirty="0"/>
              <a:t>التوقع كما يعرفه </a:t>
            </a:r>
            <a:r>
              <a:rPr lang="en-US" i="1" dirty="0"/>
              <a:t>M. </a:t>
            </a:r>
            <a:r>
              <a:rPr lang="en-US" i="1" dirty="0" err="1"/>
              <a:t>Godet</a:t>
            </a:r>
            <a:r>
              <a:rPr lang="en-US" i="1" dirty="0"/>
              <a:t> </a:t>
            </a:r>
            <a:r>
              <a:rPr lang="ar-SA" dirty="0"/>
              <a:t>هو عبارة </a:t>
            </a:r>
            <a:r>
              <a:rPr lang="ar-SA" dirty="0" err="1"/>
              <a:t>عن </a:t>
            </a:r>
            <a:r>
              <a:rPr lang="ar-SA" dirty="0"/>
              <a:t>"تقدير مستقبلي مدعم بدرجة من </a:t>
            </a:r>
            <a:r>
              <a:rPr lang="ar-SA" dirty="0" err="1" smtClean="0"/>
              <a:t>الثقة“.</a:t>
            </a:r>
            <a:r>
              <a:rPr lang="fr-FR" dirty="0"/>
              <a:t/>
            </a:r>
            <a:br>
              <a:rPr lang="fr-FR" dirty="0"/>
            </a:br>
            <a:r>
              <a:rPr lang="ar-SA" dirty="0"/>
              <a:t>- أما </a:t>
            </a:r>
            <a:r>
              <a:rPr lang="ar-SA" dirty="0" err="1" smtClean="0"/>
              <a:t>الاستش</a:t>
            </a:r>
            <a:r>
              <a:rPr lang="ar-DZ" dirty="0"/>
              <a:t>ر</a:t>
            </a:r>
            <a:r>
              <a:rPr lang="ar-SA" dirty="0" smtClean="0"/>
              <a:t>اف </a:t>
            </a:r>
            <a:r>
              <a:rPr lang="ar-SA" dirty="0"/>
              <a:t>فهو طريقة متعددة التخصصات تعتمد مقاربة شاملة لدراسة الواقع و بالاستناد إلى العلاقات الديناميكية الموجودة بين الحوادث المدروسة، و عليه فإن </a:t>
            </a:r>
            <a:r>
              <a:rPr lang="ar-SA" dirty="0" err="1" smtClean="0"/>
              <a:t>الاستش</a:t>
            </a:r>
            <a:r>
              <a:rPr lang="ar-DZ" dirty="0" smtClean="0"/>
              <a:t>ر</a:t>
            </a:r>
            <a:r>
              <a:rPr lang="ar-SA" dirty="0" smtClean="0"/>
              <a:t>اف </a:t>
            </a:r>
            <a:r>
              <a:rPr lang="ar-DZ" dirty="0" smtClean="0"/>
              <a:t>عبارة عن إنارة </a:t>
            </a:r>
            <a:r>
              <a:rPr lang="ar-SA" i="1" dirty="0" smtClean="0"/>
              <a:t>للعمل </a:t>
            </a:r>
            <a:r>
              <a:rPr lang="ar-SA" i="1" dirty="0"/>
              <a:t>الحاضر على ضوء الاحتمالات المستقبلية </a:t>
            </a:r>
            <a:r>
              <a:rPr lang="ar-SA" i="1" dirty="0" smtClean="0"/>
              <a:t>الممكنة</a:t>
            </a:r>
            <a:r>
              <a:rPr lang="ar-SA" dirty="0" smtClean="0"/>
              <a:t>.</a:t>
            </a:r>
            <a:r>
              <a:rPr lang="fr-FR" dirty="0"/>
              <a:t/>
            </a:r>
            <a:br>
              <a:rPr lang="fr-FR" dirty="0"/>
            </a:br>
            <a:r>
              <a:rPr lang="ar-SA" dirty="0"/>
              <a:t>  </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457200" y="274638"/>
            <a:ext cx="8229600" cy="6322714"/>
          </a:xfrm>
        </p:spPr>
        <p:txBody>
          <a:bodyPr>
            <a:noAutofit/>
          </a:bodyPr>
          <a:lstStyle/>
          <a:p>
            <a:r>
              <a:rPr lang="fr-FR" sz="3600" dirty="0" smtClean="0"/>
              <a:t/>
            </a:r>
            <a:br>
              <a:rPr lang="fr-FR" sz="3600" dirty="0" smtClean="0"/>
            </a:br>
            <a:r>
              <a:rPr lang="fr-FR" sz="3600" dirty="0" smtClean="0"/>
              <a:t>Dans une approche assez large, on peut définir la prospective comme </a:t>
            </a:r>
            <a:r>
              <a:rPr lang="fr-FR" sz="3600" dirty="0" smtClean="0">
                <a:solidFill>
                  <a:srgbClr val="FF0000"/>
                </a:solidFill>
              </a:rPr>
              <a:t>un ensemble de recherches concernant les futurs possibles </a:t>
            </a:r>
            <a:r>
              <a:rPr lang="fr-FR" sz="3600" dirty="0" smtClean="0"/>
              <a:t>ainsi que les réflexions qui en découlent pour agir. La démarche prospective cherche à </a:t>
            </a:r>
            <a:r>
              <a:rPr lang="fr-FR" sz="3600" dirty="0" smtClean="0">
                <a:solidFill>
                  <a:srgbClr val="FF0000"/>
                </a:solidFill>
              </a:rPr>
              <a:t>identifier des tendances</a:t>
            </a:r>
            <a:r>
              <a:rPr lang="fr-FR" sz="3600" dirty="0" smtClean="0"/>
              <a:t> qu’elles soient lourdes ou encore peu sensibles, des risques, des opportunités et des ruptures pour </a:t>
            </a:r>
            <a:r>
              <a:rPr lang="fr-FR" sz="3600" dirty="0" smtClean="0">
                <a:solidFill>
                  <a:srgbClr val="FF0000"/>
                </a:solidFill>
              </a:rPr>
              <a:t>modeler des visions stratégiques </a:t>
            </a:r>
            <a:r>
              <a:rPr lang="fr-FR" sz="3600" dirty="0" smtClean="0"/>
              <a:t>destinées à </a:t>
            </a:r>
            <a:r>
              <a:rPr lang="fr-FR" sz="3600" dirty="0" smtClean="0">
                <a:solidFill>
                  <a:srgbClr val="C00000"/>
                </a:solidFill>
              </a:rPr>
              <a:t>« maîtriser » le futur</a:t>
            </a:r>
            <a:r>
              <a:rPr lang="fr-FR" sz="3600" dirty="0" smtClean="0"/>
              <a:t>. </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60648"/>
            <a:ext cx="7772400" cy="866527"/>
          </a:xfrm>
        </p:spPr>
        <p:txBody>
          <a:bodyPr/>
          <a:lstStyle/>
          <a:p>
            <a:r>
              <a:rPr lang="ar-DZ" dirty="0" err="1" smtClean="0"/>
              <a:t>إستشراف</a:t>
            </a:r>
            <a:r>
              <a:rPr lang="ar-DZ" dirty="0" smtClean="0"/>
              <a:t> المهن</a:t>
            </a:r>
            <a:endParaRPr lang="fr-FR" dirty="0"/>
          </a:p>
        </p:txBody>
      </p:sp>
      <p:sp>
        <p:nvSpPr>
          <p:cNvPr id="3" name="Sous-titre 2"/>
          <p:cNvSpPr>
            <a:spLocks noGrp="1"/>
          </p:cNvSpPr>
          <p:nvPr>
            <p:ph type="subTitle" idx="1"/>
          </p:nvPr>
        </p:nvSpPr>
        <p:spPr>
          <a:xfrm>
            <a:off x="467544" y="1412776"/>
            <a:ext cx="8136904" cy="5112568"/>
          </a:xfrm>
        </p:spPr>
        <p:txBody>
          <a:bodyPr>
            <a:normAutofit/>
          </a:bodyPr>
          <a:lstStyle/>
          <a:p>
            <a:r>
              <a:rPr lang="fr-FR" sz="3600" i="1" dirty="0" smtClean="0"/>
              <a:t>La prospective des métiers est une </a:t>
            </a:r>
            <a:r>
              <a:rPr lang="fr-FR" sz="3600" i="1" dirty="0"/>
              <a:t>démarche d’anticipation des futurs possibles en termes de compétences, d’activités, de responsabilités d’un métier</a:t>
            </a:r>
            <a:r>
              <a:rPr lang="fr-FR" sz="3600" dirty="0"/>
              <a:t>, elle permet ainsi d’imaginer les possibles savoirs et </a:t>
            </a:r>
            <a:r>
              <a:rPr lang="fr-FR" sz="3600" dirty="0" err="1"/>
              <a:t>qualiﬁcations</a:t>
            </a:r>
            <a:r>
              <a:rPr lang="fr-FR" sz="3600" dirty="0"/>
              <a:t>, expertises ou savoir-faire professionnel, comportements et savoir-être, qui seront demain les plus à même de servir l’individu et l’organisation.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052736"/>
            <a:ext cx="8229600" cy="4608512"/>
          </a:xfrm>
        </p:spPr>
        <p:txBody>
          <a:bodyPr>
            <a:normAutofit/>
          </a:bodyPr>
          <a:lstStyle/>
          <a:p>
            <a:r>
              <a:rPr lang="fr-FR" dirty="0" smtClean="0">
                <a:hlinkClick r:id="rId2"/>
              </a:rPr>
              <a:t>http://www.cairn.info/resultats_recherche.php</a:t>
            </a:r>
            <a:r>
              <a:rPr lang="fr-FR" smtClean="0">
                <a:hlinkClick r:id="rId2"/>
              </a:rPr>
              <a:t>?_</a:t>
            </a:r>
            <a:r>
              <a:rPr lang="fr-FR" smtClean="0">
                <a:hlinkClick r:id="rId2"/>
              </a:rPr>
              <a:t>larech=in%C3%A9galit%C3%A9+salariale&amp;MOV=4</a:t>
            </a:r>
            <a:r>
              <a:rPr lang="fr-FR" smtClean="0"/>
              <a:t/>
            </a:r>
            <a:br>
              <a:rPr lang="fr-FR"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5"/>
            <a:ext cx="7772400" cy="936104"/>
          </a:xfrm>
        </p:spPr>
        <p:txBody>
          <a:bodyPr>
            <a:normAutofit fontScale="90000"/>
          </a:bodyPr>
          <a:lstStyle/>
          <a:p>
            <a:pPr rtl="1"/>
            <a:r>
              <a:rPr lang="ar-DZ" sz="4000" b="1" i="1" dirty="0" smtClean="0"/>
              <a:t/>
            </a:r>
            <a:br>
              <a:rPr lang="ar-DZ" sz="4000" b="1" i="1" dirty="0" smtClean="0"/>
            </a:br>
            <a:r>
              <a:rPr lang="ar-SA" sz="4000" b="1" i="1" dirty="0" smtClean="0"/>
              <a:t>1- </a:t>
            </a:r>
            <a:r>
              <a:rPr lang="ar-SA" sz="4000" b="1" i="1" dirty="0"/>
              <a:t>التسيير التقديري للوظائف و الكفاءات </a:t>
            </a:r>
            <a:r>
              <a:rPr lang="fr-FR" sz="4000" b="1" i="1" dirty="0"/>
              <a:t>G P E C</a:t>
            </a:r>
            <a:r>
              <a:rPr lang="ar-SA" sz="4000" b="1" i="1" dirty="0"/>
              <a:t>  </a:t>
            </a:r>
            <a:r>
              <a:rPr lang="fr-FR" dirty="0"/>
              <a:t/>
            </a:r>
            <a:br>
              <a:rPr lang="fr-FR" dirty="0"/>
            </a:br>
            <a:endParaRPr lang="fr-FR" dirty="0"/>
          </a:p>
        </p:txBody>
      </p:sp>
      <p:sp>
        <p:nvSpPr>
          <p:cNvPr id="3" name="Sous-titre 2"/>
          <p:cNvSpPr>
            <a:spLocks noGrp="1"/>
          </p:cNvSpPr>
          <p:nvPr>
            <p:ph type="subTitle" idx="1"/>
          </p:nvPr>
        </p:nvSpPr>
        <p:spPr>
          <a:xfrm>
            <a:off x="1115616" y="1412776"/>
            <a:ext cx="6912768" cy="5112568"/>
          </a:xfrm>
        </p:spPr>
        <p:txBody>
          <a:bodyPr>
            <a:normAutofit fontScale="92500"/>
          </a:bodyPr>
          <a:lstStyle/>
          <a:p>
            <a:r>
              <a:rPr lang="ar-SA" sz="4800" dirty="0"/>
              <a:t>يهدف التسيير التقديري للوظائف و الكفاءات إلى خلق توافق بين كفاءات المستخدمين و أنشطة المؤسسة و توجهاتها المستقبلية عن طريق تحديد الكفاءات الحرجة التي يتوجب الحفاظ عليها، تطويرها و/أو حيازتها على </a:t>
            </a:r>
            <a:r>
              <a:rPr lang="ar-SA" sz="4800" dirty="0" err="1"/>
              <a:t>المديين</a:t>
            </a:r>
            <a:r>
              <a:rPr lang="ar-SA" sz="4800" dirty="0"/>
              <a:t> القصير و </a:t>
            </a:r>
            <a:r>
              <a:rPr lang="ar-SA" sz="4800" dirty="0" err="1" smtClean="0"/>
              <a:t>المتوسط.</a:t>
            </a:r>
            <a:r>
              <a:rPr lang="ar-SA" sz="4800" dirty="0" smtClean="0"/>
              <a:t> </a:t>
            </a:r>
            <a:r>
              <a:rPr lang="en-US" sz="4800" dirty="0" smtClean="0"/>
              <a:t> </a:t>
            </a:r>
            <a:endParaRPr lang="fr-FR" sz="4800" dirty="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r>
              <a:rPr lang="ar-SA" dirty="0"/>
              <a:t>يتمثل التسيير التقديري للوظائف و الكفاءات في إعداد مخططات عمل، في إطار الأهداف الاستراتيجية المحددة، تهدف إلى ضمان التوافق النوعي </a:t>
            </a:r>
            <a:r>
              <a:rPr lang="ar-SA" dirty="0" err="1"/>
              <a:t>و </a:t>
            </a:r>
            <a:r>
              <a:rPr lang="ar-SA" dirty="0"/>
              <a:t>/ أو الكمي بين الاحتياجات </a:t>
            </a:r>
            <a:r>
              <a:rPr lang="ar-SA" dirty="0" err="1"/>
              <a:t>المستقبلية </a:t>
            </a:r>
            <a:r>
              <a:rPr lang="ar-SA" dirty="0"/>
              <a:t>(الاستخدام، متطلبات </a:t>
            </a:r>
            <a:r>
              <a:rPr lang="ar-SA" dirty="0" err="1"/>
              <a:t>الوظائف...)</a:t>
            </a:r>
            <a:r>
              <a:rPr lang="ar-SA" dirty="0"/>
              <a:t> </a:t>
            </a:r>
            <a:r>
              <a:rPr lang="ar-DZ" dirty="0" smtClean="0"/>
              <a:t/>
            </a:r>
            <a:br>
              <a:rPr lang="ar-DZ" dirty="0" smtClean="0"/>
            </a:br>
            <a:r>
              <a:rPr lang="ar-SA" dirty="0" smtClean="0"/>
              <a:t>و </a:t>
            </a:r>
            <a:r>
              <a:rPr lang="ar-SA" dirty="0"/>
              <a:t>الموارد </a:t>
            </a:r>
            <a:r>
              <a:rPr lang="ar-SA" dirty="0" err="1"/>
              <a:t>البشرية </a:t>
            </a:r>
            <a:r>
              <a:rPr lang="ar-SA" dirty="0"/>
              <a:t>(الكفاءات المتاحة</a:t>
            </a:r>
            <a:r>
              <a:rPr lang="ar-SA" dirty="0" err="1" smtClean="0"/>
              <a:t>).</a:t>
            </a:r>
            <a:r>
              <a:rPr lang="fr-FR" dirty="0" smtClean="0"/>
              <a:t> </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noChangeAspect="1"/>
          </p:cNvGrpSpPr>
          <p:nvPr/>
        </p:nvGrpSpPr>
        <p:grpSpPr bwMode="auto">
          <a:xfrm>
            <a:off x="1691680" y="188640"/>
            <a:ext cx="6048671" cy="6408712"/>
            <a:chOff x="2229" y="2158"/>
            <a:chExt cx="7501" cy="9551"/>
          </a:xfrm>
        </p:grpSpPr>
        <p:sp>
          <p:nvSpPr>
            <p:cNvPr id="1027" name="AutoShape 3"/>
            <p:cNvSpPr>
              <a:spLocks noChangeAspect="1" noChangeArrowheads="1"/>
            </p:cNvSpPr>
            <p:nvPr/>
          </p:nvSpPr>
          <p:spPr bwMode="auto">
            <a:xfrm>
              <a:off x="2229" y="2158"/>
              <a:ext cx="7501" cy="95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28" name="Text Box 4"/>
            <p:cNvSpPr txBox="1">
              <a:spLocks noChangeArrowheads="1"/>
            </p:cNvSpPr>
            <p:nvPr/>
          </p:nvSpPr>
          <p:spPr bwMode="auto">
            <a:xfrm>
              <a:off x="2362" y="2394"/>
              <a:ext cx="1333" cy="540"/>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الرؤية المالية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3962" y="2394"/>
              <a:ext cx="1200" cy="540"/>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اليقظة التسويقية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5295" y="2394"/>
              <a:ext cx="1200" cy="540"/>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اليقظة التكنولوجية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Line 7"/>
            <p:cNvSpPr>
              <a:spLocks noChangeShapeType="1"/>
            </p:cNvSpPr>
            <p:nvPr/>
          </p:nvSpPr>
          <p:spPr bwMode="auto">
            <a:xfrm>
              <a:off x="2229" y="2259"/>
              <a:ext cx="44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2" name="Line 8"/>
            <p:cNvSpPr>
              <a:spLocks noChangeShapeType="1"/>
            </p:cNvSpPr>
            <p:nvPr/>
          </p:nvSpPr>
          <p:spPr bwMode="auto">
            <a:xfrm>
              <a:off x="2229" y="2259"/>
              <a:ext cx="0" cy="81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3" name="Line 9"/>
            <p:cNvSpPr>
              <a:spLocks noChangeShapeType="1"/>
            </p:cNvSpPr>
            <p:nvPr/>
          </p:nvSpPr>
          <p:spPr bwMode="auto">
            <a:xfrm>
              <a:off x="6629" y="2259"/>
              <a:ext cx="0" cy="81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4" name="Line 10"/>
            <p:cNvSpPr>
              <a:spLocks noChangeShapeType="1"/>
            </p:cNvSpPr>
            <p:nvPr/>
          </p:nvSpPr>
          <p:spPr bwMode="auto">
            <a:xfrm>
              <a:off x="2229" y="3069"/>
              <a:ext cx="20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5" name="Line 11"/>
            <p:cNvSpPr>
              <a:spLocks noChangeShapeType="1"/>
            </p:cNvSpPr>
            <p:nvPr/>
          </p:nvSpPr>
          <p:spPr bwMode="auto">
            <a:xfrm flipH="1">
              <a:off x="4629" y="3069"/>
              <a:ext cx="20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6" name="Line 12"/>
            <p:cNvSpPr>
              <a:spLocks noChangeShapeType="1"/>
            </p:cNvSpPr>
            <p:nvPr/>
          </p:nvSpPr>
          <p:spPr bwMode="auto">
            <a:xfrm>
              <a:off x="4229" y="3069"/>
              <a:ext cx="0" cy="13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7" name="Line 13"/>
            <p:cNvSpPr>
              <a:spLocks noChangeShapeType="1"/>
            </p:cNvSpPr>
            <p:nvPr/>
          </p:nvSpPr>
          <p:spPr bwMode="auto">
            <a:xfrm>
              <a:off x="4629" y="3069"/>
              <a:ext cx="0" cy="13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8" name="Line 14"/>
            <p:cNvSpPr>
              <a:spLocks noChangeShapeType="1"/>
            </p:cNvSpPr>
            <p:nvPr/>
          </p:nvSpPr>
          <p:spPr bwMode="auto">
            <a:xfrm>
              <a:off x="4629" y="3204"/>
              <a:ext cx="13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9" name="Line 15"/>
            <p:cNvSpPr>
              <a:spLocks noChangeShapeType="1"/>
            </p:cNvSpPr>
            <p:nvPr/>
          </p:nvSpPr>
          <p:spPr bwMode="auto">
            <a:xfrm flipH="1">
              <a:off x="4096" y="3204"/>
              <a:ext cx="13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0" name="Text Box 16"/>
            <p:cNvSpPr txBox="1">
              <a:spLocks noChangeArrowheads="1"/>
            </p:cNvSpPr>
            <p:nvPr/>
          </p:nvSpPr>
          <p:spPr bwMode="auto">
            <a:xfrm>
              <a:off x="7562" y="2259"/>
              <a:ext cx="1600" cy="945"/>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الأنشطة: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الطبيعة ، الحجم، التموقع</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Text Box 17"/>
            <p:cNvSpPr txBox="1">
              <a:spLocks noChangeArrowheads="1"/>
            </p:cNvSpPr>
            <p:nvPr/>
          </p:nvSpPr>
          <p:spPr bwMode="auto">
            <a:xfrm>
              <a:off x="3562" y="3609"/>
              <a:ext cx="1867" cy="405"/>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استراتيجية المؤسسة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Line 18"/>
            <p:cNvSpPr>
              <a:spLocks noChangeShapeType="1"/>
            </p:cNvSpPr>
            <p:nvPr/>
          </p:nvSpPr>
          <p:spPr bwMode="auto">
            <a:xfrm>
              <a:off x="4096" y="3204"/>
              <a:ext cx="400" cy="40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3" name="Line 19"/>
            <p:cNvSpPr>
              <a:spLocks noChangeShapeType="1"/>
            </p:cNvSpPr>
            <p:nvPr/>
          </p:nvSpPr>
          <p:spPr bwMode="auto">
            <a:xfrm flipH="1">
              <a:off x="4496" y="3204"/>
              <a:ext cx="266" cy="40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4" name="Line 20"/>
            <p:cNvSpPr>
              <a:spLocks noChangeShapeType="1"/>
            </p:cNvSpPr>
            <p:nvPr/>
          </p:nvSpPr>
          <p:spPr bwMode="auto">
            <a:xfrm flipH="1">
              <a:off x="5429" y="2934"/>
              <a:ext cx="2133" cy="81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45" name="Line 21"/>
            <p:cNvSpPr>
              <a:spLocks noChangeShapeType="1"/>
            </p:cNvSpPr>
            <p:nvPr/>
          </p:nvSpPr>
          <p:spPr bwMode="auto">
            <a:xfrm>
              <a:off x="4229" y="4014"/>
              <a:ext cx="0" cy="40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6" name="Line 22"/>
            <p:cNvSpPr>
              <a:spLocks noChangeShapeType="1"/>
            </p:cNvSpPr>
            <p:nvPr/>
          </p:nvSpPr>
          <p:spPr bwMode="auto">
            <a:xfrm>
              <a:off x="4629" y="4014"/>
              <a:ext cx="0" cy="40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7" name="Line 23"/>
            <p:cNvSpPr>
              <a:spLocks noChangeShapeType="1"/>
            </p:cNvSpPr>
            <p:nvPr/>
          </p:nvSpPr>
          <p:spPr bwMode="auto">
            <a:xfrm flipH="1">
              <a:off x="4096" y="4419"/>
              <a:ext cx="13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8" name="Line 24"/>
            <p:cNvSpPr>
              <a:spLocks noChangeShapeType="1"/>
            </p:cNvSpPr>
            <p:nvPr/>
          </p:nvSpPr>
          <p:spPr bwMode="auto">
            <a:xfrm>
              <a:off x="4629" y="4419"/>
              <a:ext cx="13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9" name="Line 25"/>
            <p:cNvSpPr>
              <a:spLocks noChangeShapeType="1"/>
            </p:cNvSpPr>
            <p:nvPr/>
          </p:nvSpPr>
          <p:spPr bwMode="auto">
            <a:xfrm>
              <a:off x="4096" y="4419"/>
              <a:ext cx="400" cy="40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0" name="Line 26"/>
            <p:cNvSpPr>
              <a:spLocks noChangeShapeType="1"/>
            </p:cNvSpPr>
            <p:nvPr/>
          </p:nvSpPr>
          <p:spPr bwMode="auto">
            <a:xfrm flipH="1">
              <a:off x="4496" y="4419"/>
              <a:ext cx="266" cy="40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1" name="Text Box 27"/>
            <p:cNvSpPr txBox="1">
              <a:spLocks noChangeArrowheads="1"/>
            </p:cNvSpPr>
            <p:nvPr/>
          </p:nvSpPr>
          <p:spPr bwMode="auto">
            <a:xfrm>
              <a:off x="2362" y="4959"/>
              <a:ext cx="4133" cy="675"/>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الفرضيات حول</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التكنولوجيات              الأسواق                الانتاجية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Text Box 28"/>
            <p:cNvSpPr txBox="1">
              <a:spLocks noChangeArrowheads="1"/>
            </p:cNvSpPr>
            <p:nvPr/>
          </p:nvSpPr>
          <p:spPr bwMode="auto">
            <a:xfrm>
              <a:off x="6895" y="4959"/>
              <a:ext cx="2746" cy="810"/>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الفرضيات حول</a:t>
              </a:r>
              <a:endParaRPr kumimoji="0" lang="ar-DZ" sz="9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dirty="0" smtClean="0">
                  <a:ln>
                    <a:noFill/>
                  </a:ln>
                  <a:solidFill>
                    <a:schemeClr val="tx1"/>
                  </a:solidFill>
                  <a:effectLst/>
                  <a:latin typeface="Arial" pitchFamily="34" charset="0"/>
                  <a:ea typeface="Arial" pitchFamily="34" charset="0"/>
                  <a:cs typeface="Arial" pitchFamily="34" charset="0"/>
                </a:rPr>
                <a:t>ترك الخدمة        </a:t>
              </a:r>
              <a:r>
                <a:rPr kumimoji="0" lang="ar-SA" sz="9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التوظيفات</a:t>
              </a:r>
              <a:r>
                <a:rPr kumimoji="0" lang="ar-DZ" sz="9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SA" sz="900" b="0" i="0" u="none" strike="noStrike" cap="none" normalizeH="0" baseline="0" dirty="0" smtClean="0">
                  <a:ln>
                    <a:noFill/>
                  </a:ln>
                  <a:solidFill>
                    <a:schemeClr val="tx1"/>
                  </a:solidFill>
                  <a:effectLst/>
                  <a:latin typeface="Arial" pitchFamily="34" charset="0"/>
                  <a:ea typeface="Arial" pitchFamily="34" charset="0"/>
                  <a:cs typeface="Arial" pitchFamily="34" charset="0"/>
                </a:rPr>
                <a:t>     و الترقيات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Line 29"/>
            <p:cNvSpPr>
              <a:spLocks noChangeShapeType="1"/>
            </p:cNvSpPr>
            <p:nvPr/>
          </p:nvSpPr>
          <p:spPr bwMode="auto">
            <a:xfrm>
              <a:off x="4229" y="5769"/>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54" name="Line 30"/>
            <p:cNvSpPr>
              <a:spLocks noChangeShapeType="1"/>
            </p:cNvSpPr>
            <p:nvPr/>
          </p:nvSpPr>
          <p:spPr bwMode="auto">
            <a:xfrm>
              <a:off x="4629" y="5769"/>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55" name="Line 31"/>
            <p:cNvSpPr>
              <a:spLocks noChangeShapeType="1"/>
            </p:cNvSpPr>
            <p:nvPr/>
          </p:nvSpPr>
          <p:spPr bwMode="auto">
            <a:xfrm>
              <a:off x="7829" y="5769"/>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56" name="Line 32"/>
            <p:cNvSpPr>
              <a:spLocks noChangeShapeType="1"/>
            </p:cNvSpPr>
            <p:nvPr/>
          </p:nvSpPr>
          <p:spPr bwMode="auto">
            <a:xfrm>
              <a:off x="8229" y="5769"/>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57" name="Text Box 33"/>
            <p:cNvSpPr txBox="1">
              <a:spLocks noChangeArrowheads="1"/>
            </p:cNvSpPr>
            <p:nvPr/>
          </p:nvSpPr>
          <p:spPr bwMode="auto">
            <a:xfrm>
              <a:off x="3562" y="6309"/>
              <a:ext cx="1734" cy="675"/>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تقدير</a:t>
              </a:r>
              <a:endParaRPr kumimoji="0" lang="en-US" sz="9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الاحتياجات</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58" name="Text Box 34"/>
            <p:cNvSpPr txBox="1">
              <a:spLocks noChangeArrowheads="1"/>
            </p:cNvSpPr>
            <p:nvPr/>
          </p:nvSpPr>
          <p:spPr bwMode="auto">
            <a:xfrm>
              <a:off x="7029" y="6309"/>
              <a:ext cx="2133" cy="675"/>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الموارد المتاحة</a:t>
              </a:r>
              <a:r>
                <a:rPr kumimoji="0" lang="fr-FR" sz="900" b="0" i="0" u="none" strike="noStrike" cap="none" normalizeH="0" baseline="0" smtClean="0">
                  <a:ln>
                    <a:noFill/>
                  </a:ln>
                  <a:solidFill>
                    <a:schemeClr val="tx1"/>
                  </a:solidFill>
                  <a:effectLst/>
                  <a:latin typeface="Arial" pitchFamily="34" charset="0"/>
                  <a:ea typeface="Arial" pitchFamily="34" charset="0"/>
                  <a:cs typeface="Arial" pitchFamily="34" charset="0"/>
                </a:rPr>
                <a:t> </a:t>
              </a:r>
              <a:endParaRPr kumimoji="0" lang="en-US" sz="9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نظريا</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59" name="Line 35"/>
            <p:cNvSpPr>
              <a:spLocks noChangeShapeType="1"/>
            </p:cNvSpPr>
            <p:nvPr/>
          </p:nvSpPr>
          <p:spPr bwMode="auto">
            <a:xfrm>
              <a:off x="4362" y="6984"/>
              <a:ext cx="134" cy="67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60" name="Line 36"/>
            <p:cNvSpPr>
              <a:spLocks noChangeShapeType="1"/>
            </p:cNvSpPr>
            <p:nvPr/>
          </p:nvSpPr>
          <p:spPr bwMode="auto">
            <a:xfrm>
              <a:off x="8095" y="7119"/>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61" name="Text Box 37"/>
            <p:cNvSpPr txBox="1">
              <a:spLocks noChangeArrowheads="1"/>
            </p:cNvSpPr>
            <p:nvPr/>
          </p:nvSpPr>
          <p:spPr bwMode="auto">
            <a:xfrm>
              <a:off x="4229" y="7659"/>
              <a:ext cx="4666" cy="405"/>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000" b="0" i="0" u="none" strike="noStrike" cap="none" normalizeH="0" baseline="0" smtClean="0">
                  <a:ln>
                    <a:noFill/>
                  </a:ln>
                  <a:solidFill>
                    <a:schemeClr val="tx1"/>
                  </a:solidFill>
                  <a:effectLst/>
                  <a:latin typeface="Arial" pitchFamily="34" charset="0"/>
                  <a:ea typeface="Arial" pitchFamily="34" charset="0"/>
                  <a:cs typeface="Arial" pitchFamily="34" charset="0"/>
                </a:rPr>
                <a:t>المقـارنـات</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62" name="Text Box 38"/>
            <p:cNvSpPr txBox="1">
              <a:spLocks noChangeArrowheads="1"/>
            </p:cNvSpPr>
            <p:nvPr/>
          </p:nvSpPr>
          <p:spPr bwMode="auto">
            <a:xfrm>
              <a:off x="2362" y="7389"/>
              <a:ext cx="1600" cy="810"/>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000" b="0" i="0" u="none" strike="noStrike" cap="none" normalizeH="0" baseline="0" smtClean="0">
                  <a:ln>
                    <a:noFill/>
                  </a:ln>
                  <a:solidFill>
                    <a:schemeClr val="tx1"/>
                  </a:solidFill>
                  <a:effectLst/>
                  <a:latin typeface="Arial" pitchFamily="34" charset="0"/>
                  <a:ea typeface="Arial" pitchFamily="34" charset="0"/>
                  <a:cs typeface="Arial" pitchFamily="34" charset="0"/>
                </a:rPr>
                <a:t>تحليل</a:t>
              </a:r>
              <a:r>
                <a:rPr kumimoji="0" lang="fr-FR" sz="1000" b="0" i="0" u="none" strike="noStrike" cap="none" normalizeH="0" baseline="0" smtClean="0">
                  <a:ln>
                    <a:noFill/>
                  </a:ln>
                  <a:solidFill>
                    <a:schemeClr val="tx1"/>
                  </a:solidFill>
                  <a:effectLst/>
                  <a:latin typeface="Arial" pitchFamily="34" charset="0"/>
                  <a:ea typeface="Arial" pitchFamily="34" charset="0"/>
                  <a:cs typeface="Arial" pitchFamily="34" charset="0"/>
                </a:rPr>
                <a:t> </a:t>
              </a:r>
              <a:endParaRPr kumimoji="0" lang="en-US" sz="1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000" b="0" i="0" u="none" strike="noStrike" cap="none" normalizeH="0" baseline="0" smtClean="0">
                  <a:ln>
                    <a:noFill/>
                  </a:ln>
                  <a:solidFill>
                    <a:schemeClr val="tx1"/>
                  </a:solidFill>
                  <a:effectLst/>
                  <a:latin typeface="Arial" pitchFamily="34" charset="0"/>
                  <a:ea typeface="Arial" pitchFamily="34" charset="0"/>
                  <a:cs typeface="Arial" pitchFamily="34" charset="0"/>
                </a:rPr>
                <a:t>الفوارق</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63" name="Line 39"/>
            <p:cNvSpPr>
              <a:spLocks noChangeShapeType="1"/>
            </p:cNvSpPr>
            <p:nvPr/>
          </p:nvSpPr>
          <p:spPr bwMode="auto">
            <a:xfrm>
              <a:off x="6362" y="8064"/>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64" name="Line 40"/>
            <p:cNvSpPr>
              <a:spLocks noChangeShapeType="1"/>
            </p:cNvSpPr>
            <p:nvPr/>
          </p:nvSpPr>
          <p:spPr bwMode="auto">
            <a:xfrm>
              <a:off x="6362" y="8064"/>
              <a:ext cx="0" cy="40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65" name="Line 41"/>
            <p:cNvSpPr>
              <a:spLocks noChangeShapeType="1"/>
            </p:cNvSpPr>
            <p:nvPr/>
          </p:nvSpPr>
          <p:spPr bwMode="auto">
            <a:xfrm>
              <a:off x="6762" y="8064"/>
              <a:ext cx="0" cy="40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66" name="Text Box 42"/>
            <p:cNvSpPr txBox="1">
              <a:spLocks noChangeArrowheads="1"/>
            </p:cNvSpPr>
            <p:nvPr/>
          </p:nvSpPr>
          <p:spPr bwMode="auto">
            <a:xfrm>
              <a:off x="4896" y="8604"/>
              <a:ext cx="3466" cy="1755"/>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0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التدابير التصحيحية</a:t>
              </a:r>
              <a:r>
                <a:rPr kumimoji="0" lang="fr-FR" sz="1000" b="0" i="0"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en-US" sz="10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R="571500" algn="r" rtl="1" fontAlgn="base">
                <a:spcBef>
                  <a:spcPct val="0"/>
                </a:spcBef>
                <a:spcAft>
                  <a:spcPts val="1000"/>
                </a:spcAft>
              </a:pPr>
              <a:r>
                <a:rPr kumimoji="0" lang="ar-SA" sz="10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التوظيف</a:t>
              </a:r>
              <a:r>
                <a:rPr kumimoji="0" lang="ar-DZ" sz="10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SA" sz="10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اتإدارة</a:t>
              </a:r>
              <a:r>
                <a:rPr kumimoji="0" lang="ar-SA" sz="1000" b="0" i="0" u="none" strike="noStrike" cap="none" normalizeH="0" baseline="0" dirty="0" smtClean="0">
                  <a:ln>
                    <a:noFill/>
                  </a:ln>
                  <a:solidFill>
                    <a:schemeClr val="tx1"/>
                  </a:solidFill>
                  <a:effectLst/>
                  <a:latin typeface="Arial" pitchFamily="34" charset="0"/>
                  <a:ea typeface="Arial" pitchFamily="34" charset="0"/>
                  <a:cs typeface="Arial" pitchFamily="34" charset="0"/>
                </a:rPr>
                <a:t> المسارات المهنية</a:t>
              </a:r>
            </a:p>
            <a:p>
              <a:pPr marR="571500" algn="r" rtl="1" fontAlgn="base">
                <a:spcBef>
                  <a:spcPct val="0"/>
                </a:spcBef>
                <a:spcAft>
                  <a:spcPts val="1000"/>
                </a:spcAft>
              </a:pPr>
              <a:r>
                <a:rPr kumimoji="0" lang="ar-SA" sz="10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الترقيات</a:t>
              </a:r>
              <a:r>
                <a:rPr kumimoji="0" lang="ar-DZ" sz="10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SA" sz="10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المخططات الاجتماعية</a:t>
              </a:r>
              <a:endParaRPr lang="fr-FR" sz="1000" dirty="0" smtClean="0">
                <a:latin typeface="Arial" pitchFamily="34" charset="0"/>
                <a:cs typeface="Arial" pitchFamily="34" charset="0"/>
              </a:endParaRPr>
            </a:p>
            <a:p>
              <a:pPr marL="0" marR="571500" lvl="0" indent="0" algn="r" defTabSz="914400" rtl="1" eaLnBrk="1" fontAlgn="base" latinLnBrk="0" hangingPunct="1">
                <a:lnSpc>
                  <a:spcPct val="100000"/>
                </a:lnSpc>
                <a:spcBef>
                  <a:spcPct val="0"/>
                </a:spcBef>
                <a:spcAft>
                  <a:spcPts val="1000"/>
                </a:spcAft>
                <a:buClrTx/>
                <a:buSzTx/>
                <a:buFontTx/>
                <a:buNone/>
                <a:tabLst/>
              </a:pPr>
              <a:r>
                <a:rPr kumimoji="0" lang="ar-SA" sz="10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التكوين</a:t>
              </a:r>
            </a:p>
          </p:txBody>
        </p:sp>
        <p:sp>
          <p:nvSpPr>
            <p:cNvPr id="1067" name="Line 43"/>
            <p:cNvSpPr>
              <a:spLocks noChangeShapeType="1"/>
            </p:cNvSpPr>
            <p:nvPr/>
          </p:nvSpPr>
          <p:spPr bwMode="auto">
            <a:xfrm>
              <a:off x="6629" y="10359"/>
              <a:ext cx="1" cy="40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1068" name="Text Box 44"/>
            <p:cNvSpPr txBox="1">
              <a:spLocks noChangeArrowheads="1"/>
            </p:cNvSpPr>
            <p:nvPr/>
          </p:nvSpPr>
          <p:spPr bwMode="auto">
            <a:xfrm>
              <a:off x="5429" y="10899"/>
              <a:ext cx="2533" cy="810"/>
            </a:xfrm>
            <a:prstGeom prst="rect">
              <a:avLst/>
            </a:prstGeom>
            <a:solidFill>
              <a:srgbClr val="FFFFFF"/>
            </a:solidFill>
            <a:ln w="9525">
              <a:solidFill>
                <a:srgbClr val="000000"/>
              </a:solidFill>
              <a:miter lim="800000"/>
              <a:headEnd/>
              <a:tailEnd/>
            </a:ln>
          </p:spPr>
          <p:txBody>
            <a:bodyPr vert="horz" wrap="square" lIns="56936" tIns="28467" rIns="56936" bIns="28467"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000" b="0" i="0" u="none" strike="noStrike" cap="none" normalizeH="0" baseline="0" smtClean="0">
                  <a:ln>
                    <a:noFill/>
                  </a:ln>
                  <a:solidFill>
                    <a:schemeClr val="tx1"/>
                  </a:solidFill>
                  <a:effectLst/>
                  <a:latin typeface="Arial" pitchFamily="34" charset="0"/>
                  <a:ea typeface="Arial" pitchFamily="34" charset="0"/>
                  <a:cs typeface="Arial" pitchFamily="34" charset="0"/>
                </a:rPr>
                <a:t>تنفيذ و متابعة</a:t>
              </a:r>
              <a:r>
                <a:rPr kumimoji="0" lang="fr-FR" sz="1000" b="0" i="0" u="none" strike="noStrike" cap="none" normalizeH="0" baseline="0" smtClean="0">
                  <a:ln>
                    <a:noFill/>
                  </a:ln>
                  <a:solidFill>
                    <a:schemeClr val="tx1"/>
                  </a:solidFill>
                  <a:effectLst/>
                  <a:latin typeface="Arial" pitchFamily="34" charset="0"/>
                  <a:ea typeface="Arial" pitchFamily="34" charset="0"/>
                  <a:cs typeface="Arial" pitchFamily="34" charset="0"/>
                </a:rPr>
                <a:t> </a:t>
              </a:r>
              <a:endParaRPr kumimoji="0" lang="en-US" sz="1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000" b="0" i="0" u="none" strike="noStrike" cap="none" normalizeH="0" baseline="0" smtClean="0">
                  <a:ln>
                    <a:noFill/>
                  </a:ln>
                  <a:solidFill>
                    <a:schemeClr val="tx1"/>
                  </a:solidFill>
                  <a:effectLst/>
                  <a:latin typeface="Arial" pitchFamily="34" charset="0"/>
                  <a:ea typeface="Arial" pitchFamily="34" charset="0"/>
                  <a:cs typeface="Arial" pitchFamily="34" charset="0"/>
                </a:rPr>
                <a:t>التدابير التصحيحية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69" name="Text Box 45"/>
            <p:cNvSpPr txBox="1">
              <a:spLocks noChangeArrowheads="1"/>
            </p:cNvSpPr>
            <p:nvPr/>
          </p:nvSpPr>
          <p:spPr bwMode="auto">
            <a:xfrm>
              <a:off x="5429" y="5769"/>
              <a:ext cx="1600" cy="405"/>
            </a:xfrm>
            <a:prstGeom prst="rect">
              <a:avLst/>
            </a:prstGeom>
            <a:solidFill>
              <a:srgbClr val="FFFFFF"/>
            </a:solidFill>
            <a:ln w="9525">
              <a:noFill/>
              <a:miter lim="800000"/>
              <a:headEnd/>
              <a:tailEnd/>
            </a:ln>
          </p:spPr>
          <p:txBody>
            <a:bodyPr vert="horz" wrap="square" lIns="56936" tIns="28467" rIns="56936" bIns="28467"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900" b="0" i="0" u="none" strike="noStrike" cap="none" normalizeH="0" baseline="0" smtClean="0">
                  <a:ln>
                    <a:noFill/>
                  </a:ln>
                  <a:solidFill>
                    <a:schemeClr val="tx1"/>
                  </a:solidFill>
                  <a:effectLst/>
                  <a:latin typeface="Arial" pitchFamily="34" charset="0"/>
                  <a:ea typeface="Arial" pitchFamily="34" charset="0"/>
                  <a:cs typeface="Arial" pitchFamily="34" charset="0"/>
                </a:rPr>
                <a:t>      التوقعات</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70" name="Text Box 46"/>
            <p:cNvSpPr txBox="1">
              <a:spLocks noChangeArrowheads="1"/>
            </p:cNvSpPr>
            <p:nvPr/>
          </p:nvSpPr>
          <p:spPr bwMode="auto">
            <a:xfrm>
              <a:off x="3084" y="8603"/>
              <a:ext cx="1278" cy="3074"/>
            </a:xfrm>
            <a:prstGeom prst="rect">
              <a:avLst/>
            </a:prstGeom>
            <a:solidFill>
              <a:srgbClr val="FFFFFF"/>
            </a:solidFill>
            <a:ln w="9525">
              <a:noFill/>
              <a:miter lim="800000"/>
              <a:headEnd/>
              <a:tailEnd/>
            </a:ln>
          </p:spPr>
          <p:txBody>
            <a:bodyPr vert="horz" wrap="square" lIns="56936" tIns="28467" rIns="56936" bIns="2846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71" name="Text Box 47"/>
          <p:cNvSpPr txBox="1">
            <a:spLocks noChangeArrowheads="1"/>
          </p:cNvSpPr>
          <p:nvPr/>
        </p:nvSpPr>
        <p:spPr bwMode="auto">
          <a:xfrm>
            <a:off x="2123728" y="4437112"/>
            <a:ext cx="936103" cy="2140222"/>
          </a:xfrm>
          <a:prstGeom prst="rect">
            <a:avLst/>
          </a:prstGeom>
          <a:solidFill>
            <a:srgbClr val="FFFFFF"/>
          </a:solidFill>
          <a:ln w="9525">
            <a:noFill/>
            <a:miter lim="800000"/>
            <a:headEnd/>
            <a:tailEnd/>
          </a:ln>
        </p:spPr>
        <p:txBody>
          <a:bodyPr vert="horz" wrap="square" lIns="56936" tIns="28467" rIns="56936" bIns="2846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ZoneTexte 48"/>
          <p:cNvSpPr txBox="1"/>
          <p:nvPr/>
        </p:nvSpPr>
        <p:spPr>
          <a:xfrm>
            <a:off x="2123728" y="4653136"/>
            <a:ext cx="936104" cy="2062103"/>
          </a:xfrm>
          <a:prstGeom prst="rect">
            <a:avLst/>
          </a:prstGeom>
          <a:noFill/>
        </p:spPr>
        <p:txBody>
          <a:bodyPr wrap="square" rtlCol="0">
            <a:spAutoFit/>
          </a:bodyPr>
          <a:lstStyle/>
          <a:p>
            <a:pPr algn="ctr"/>
            <a:r>
              <a:rPr lang="ar-DZ" sz="3200" b="1" dirty="0" smtClean="0"/>
              <a:t>ت</a:t>
            </a:r>
          </a:p>
          <a:p>
            <a:pPr algn="ctr"/>
            <a:r>
              <a:rPr lang="ar-DZ" sz="3200" b="1" dirty="0" smtClean="0"/>
              <a:t>ت</a:t>
            </a:r>
          </a:p>
          <a:p>
            <a:pPr algn="ctr"/>
            <a:r>
              <a:rPr lang="ar-DZ" sz="3200" b="1" dirty="0" smtClean="0"/>
              <a:t>و</a:t>
            </a:r>
          </a:p>
          <a:p>
            <a:pPr algn="ctr"/>
            <a:r>
              <a:rPr lang="ar-DZ" sz="3200" b="1" dirty="0"/>
              <a:t>ك</a:t>
            </a:r>
            <a:endParaRPr lang="fr-F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8641"/>
            <a:ext cx="7772400" cy="792088"/>
          </a:xfrm>
        </p:spPr>
        <p:txBody>
          <a:bodyPr/>
          <a:lstStyle/>
          <a:p>
            <a:pPr rtl="1"/>
            <a:r>
              <a:rPr lang="ar-DZ" dirty="0" smtClean="0"/>
              <a:t>2- اليقظة الوظيفية</a:t>
            </a:r>
            <a:endParaRPr lang="fr-FR" dirty="0"/>
          </a:p>
        </p:txBody>
      </p:sp>
      <p:sp>
        <p:nvSpPr>
          <p:cNvPr id="3" name="Sous-titre 2"/>
          <p:cNvSpPr>
            <a:spLocks noGrp="1"/>
          </p:cNvSpPr>
          <p:nvPr>
            <p:ph type="subTitle" idx="1"/>
          </p:nvPr>
        </p:nvSpPr>
        <p:spPr>
          <a:xfrm>
            <a:off x="251520" y="908720"/>
            <a:ext cx="8640960" cy="5760640"/>
          </a:xfrm>
        </p:spPr>
        <p:txBody>
          <a:bodyPr>
            <a:normAutofit fontScale="62500" lnSpcReduction="20000"/>
          </a:bodyPr>
          <a:lstStyle/>
          <a:p>
            <a:pPr lvl="0" algn="r" rtl="1"/>
            <a:r>
              <a:rPr lang="ar-DZ" sz="5800" b="1" i="1" u="sng" dirty="0" smtClean="0"/>
              <a:t>تعريف اليقظة </a:t>
            </a:r>
            <a:r>
              <a:rPr lang="fr-FR" sz="5800" b="1" i="1" u="sng" dirty="0" smtClean="0"/>
              <a:t>La Veille</a:t>
            </a:r>
            <a:endParaRPr lang="ar-DZ" sz="5800" b="1" i="1" u="sng" dirty="0"/>
          </a:p>
          <a:p>
            <a:pPr lvl="0" algn="r" rtl="1"/>
            <a:r>
              <a:rPr lang="ar-SA" sz="5000" i="1" dirty="0" smtClean="0"/>
              <a:t>"</a:t>
            </a:r>
            <a:r>
              <a:rPr lang="ar-SA" sz="5000" i="1" dirty="0"/>
              <a:t>اليقظة هي وظيفة تندرج في سياق ممارسة إدارة الموارد المعلوماتية من أجل جعل المنظمة أكثر ذكاء و إكسابها قدرات تنافسية </a:t>
            </a:r>
            <a:r>
              <a:rPr lang="ar-SA" sz="5000" i="1" dirty="0" err="1" smtClean="0"/>
              <a:t>أكبر“</a:t>
            </a:r>
            <a:r>
              <a:rPr lang="ar-SA" sz="5000" dirty="0" err="1" smtClean="0"/>
              <a:t>.</a:t>
            </a:r>
            <a:endParaRPr lang="fr-FR" sz="5000" dirty="0"/>
          </a:p>
          <a:p>
            <a:pPr lvl="0" algn="r" rtl="1"/>
            <a:r>
              <a:rPr lang="ar-SA" sz="5000" i="1" dirty="0"/>
              <a:t>"اليقظة نشاط متواصل و تكراري إلى حد كبير يهدف إلى مراقبة المحيط للتنبؤ </a:t>
            </a:r>
            <a:r>
              <a:rPr lang="ar-SA" sz="5000" i="1" dirty="0" err="1" smtClean="0"/>
              <a:t>بتطوراته“</a:t>
            </a:r>
            <a:r>
              <a:rPr lang="ar-SA" sz="5000" dirty="0" err="1" smtClean="0"/>
              <a:t>.</a:t>
            </a:r>
            <a:endParaRPr lang="fr-FR" sz="5000" dirty="0"/>
          </a:p>
          <a:p>
            <a:pPr lvl="0" algn="r" rtl="1"/>
            <a:r>
              <a:rPr lang="ar-SA" sz="5000" i="1" dirty="0"/>
              <a:t>"تهدف اليقظة المندمجة بالخصوص إلى التجديد و الحفاظ أو إنشاء المزايا التنافسية التي تسمح للمؤسسة أو للدولة بالتكيّف مع التحولات </a:t>
            </a:r>
            <a:r>
              <a:rPr lang="ar-SA" sz="5000" i="1" dirty="0" err="1" smtClean="0"/>
              <a:t>البيئية“</a:t>
            </a:r>
            <a:r>
              <a:rPr lang="ar-SA" sz="5000" dirty="0" err="1" smtClean="0"/>
              <a:t>.</a:t>
            </a:r>
            <a:endParaRPr lang="fr-FR" sz="5000" dirty="0"/>
          </a:p>
          <a:p>
            <a:pPr lvl="0" algn="r" rtl="1"/>
            <a:r>
              <a:rPr lang="ar-SA" sz="5000" i="1" dirty="0"/>
              <a:t>"اليقظة هي مسار معلوماتي إرادي تبحث المؤسسة من خلاله عن معلومات ذات طابع تنبئي تتعلق بالمحيط الاجتماعي- الاقتصادي و تهدف إلى خلق الفرص و الحد من التهديدات المرتبطة </a:t>
            </a:r>
            <a:r>
              <a:rPr lang="ar-SA" sz="5000" i="1" dirty="0" err="1"/>
              <a:t>باللاتأكد</a:t>
            </a:r>
            <a:r>
              <a:rPr lang="ar-SA" sz="5000" i="1" dirty="0"/>
              <a:t> و </a:t>
            </a:r>
            <a:r>
              <a:rPr lang="ar-SA" sz="5000" i="1" dirty="0" err="1" smtClean="0"/>
              <a:t>الغموض“</a:t>
            </a:r>
            <a:r>
              <a:rPr lang="ar-SA" sz="5000" dirty="0" err="1" smtClean="0"/>
              <a:t>.</a:t>
            </a:r>
            <a:endParaRPr lang="fr-FR" sz="5000" dirty="0"/>
          </a:p>
          <a:p>
            <a:pPr rtl="1"/>
            <a:r>
              <a:rPr lang="fr-FR" dirty="0" smtClean="0"/>
              <a:t> </a:t>
            </a:r>
            <a:r>
              <a:rPr lang="fr-FR" b="1" i="1" dirty="0" smtClean="0"/>
              <a:t> </a:t>
            </a:r>
            <a:endParaRPr lang="fr-FR" dirty="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fontScale="90000"/>
          </a:bodyPr>
          <a:lstStyle/>
          <a:p>
            <a:pPr algn="r" rtl="1"/>
            <a:r>
              <a:rPr lang="ar-DZ" b="1" i="1" u="sng" dirty="0" smtClean="0"/>
              <a:t>اليقظة الوظيفية</a:t>
            </a:r>
            <a:r>
              <a:rPr lang="ar-DZ" dirty="0" smtClean="0"/>
              <a:t/>
            </a:r>
            <a:br>
              <a:rPr lang="ar-DZ" dirty="0" smtClean="0"/>
            </a:br>
            <a:r>
              <a:rPr lang="ar-SA" sz="4000" dirty="0"/>
              <a:t> اليقظة الوظيفية في نطاق هذه الدراسة النشاط المندمج و المتواصل الذي يهدف إلى متابعة تطور المهن و الوظائف ـ حالا و مستقبلا ـ في المحيط الخارجي للمنظمة، و دراسة واقع الوظائف داخليا ثم العمل على الارتقاء </a:t>
            </a:r>
            <a:r>
              <a:rPr lang="ar-SA" sz="4000" dirty="0" err="1"/>
              <a:t>بها</a:t>
            </a:r>
            <a:r>
              <a:rPr lang="ar-SA" sz="4000" dirty="0"/>
              <a:t> إلى مستوى التطورات </a:t>
            </a:r>
            <a:r>
              <a:rPr lang="ar-SA" sz="4000" dirty="0" err="1"/>
              <a:t>الحاصلة.</a:t>
            </a:r>
            <a:r>
              <a:rPr lang="ar-SA" sz="4000" dirty="0"/>
              <a:t> </a:t>
            </a:r>
            <a:r>
              <a:rPr lang="ar-DZ" sz="4000" dirty="0" smtClean="0"/>
              <a:t/>
            </a:r>
            <a:br>
              <a:rPr lang="ar-DZ" sz="4000" dirty="0" smtClean="0"/>
            </a:br>
            <a:r>
              <a:rPr lang="ar-SA" sz="4000" dirty="0"/>
              <a:t> </a:t>
            </a:r>
            <a:r>
              <a:rPr lang="ar-SA" sz="4000" dirty="0" err="1"/>
              <a:t>يشكل "الإنصات"</a:t>
            </a:r>
            <a:r>
              <a:rPr lang="ar-SA" sz="4000" dirty="0"/>
              <a:t> </a:t>
            </a:r>
            <a:r>
              <a:rPr lang="fr-FR" sz="4000" i="1" dirty="0"/>
              <a:t>L’écoute</a:t>
            </a:r>
            <a:r>
              <a:rPr lang="ar-SA" sz="4000" dirty="0"/>
              <a:t> أحد أهم مقومات اليقظة، و لئن كانت </a:t>
            </a:r>
            <a:r>
              <a:rPr lang="ar-SA" sz="4000" dirty="0" smtClean="0"/>
              <a:t>أنواع </a:t>
            </a:r>
            <a:r>
              <a:rPr lang="ar-SA" sz="4000" dirty="0"/>
              <a:t>اليقظة الأخرى تقتصر على بعد واحد من الإنصات ـ الداخلي أو الخارجي ـ فإن اليقظة الوظيفية تعتمد أساسا على البعدين معا </a:t>
            </a:r>
            <a:r>
              <a:rPr lang="ar-DZ" sz="4000" dirty="0" smtClean="0"/>
              <a:t>و </a:t>
            </a:r>
            <a:r>
              <a:rPr lang="ar-SA" sz="4000" dirty="0" smtClean="0"/>
              <a:t>بشكل مندمج</a:t>
            </a:r>
            <a:r>
              <a:rPr lang="ar-DZ" sz="4000" dirty="0" err="1" smtClean="0"/>
              <a:t>.</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fontScale="90000"/>
          </a:bodyPr>
          <a:lstStyle/>
          <a:p>
            <a:pPr rtl="1"/>
            <a:r>
              <a:rPr lang="ar-SA" sz="3300" dirty="0"/>
              <a:t>تهدف اليقظة الوظيفية الخارجية </a:t>
            </a:r>
            <a:r>
              <a:rPr lang="en-US" sz="3300" i="1" dirty="0"/>
              <a:t>V.F.E</a:t>
            </a:r>
            <a:r>
              <a:rPr lang="en-US" sz="3300" dirty="0"/>
              <a:t>.</a:t>
            </a:r>
            <a:r>
              <a:rPr lang="ar-SA" sz="3300" dirty="0"/>
              <a:t> إلى:</a:t>
            </a:r>
            <a:r>
              <a:rPr lang="fr-FR" sz="3300" dirty="0"/>
              <a:t/>
            </a:r>
            <a:br>
              <a:rPr lang="fr-FR" sz="3300" dirty="0"/>
            </a:br>
            <a:r>
              <a:rPr lang="ar-SA" sz="3300" dirty="0"/>
              <a:t>- إحصاء، جمع و تحليل المعلومات الكمية و النوعية المتعلقة بالمهن و الوظائف على الصعيد القطاعي و الوطني و الدولي؛</a:t>
            </a:r>
            <a:r>
              <a:rPr lang="fr-FR" sz="3300" dirty="0"/>
              <a:t/>
            </a:r>
            <a:br>
              <a:rPr lang="fr-FR" sz="3300" dirty="0"/>
            </a:br>
            <a:r>
              <a:rPr lang="ar-SA" sz="3300" dirty="0"/>
              <a:t>- السهر على المتابعة المستمرة لتطور المهن، و المؤهلات و الكفاءات؛</a:t>
            </a:r>
            <a:r>
              <a:rPr lang="fr-FR" sz="3300" dirty="0"/>
              <a:t/>
            </a:r>
            <a:br>
              <a:rPr lang="fr-FR" sz="3300" dirty="0"/>
            </a:br>
            <a:r>
              <a:rPr lang="ar-SA" sz="3300" dirty="0"/>
              <a:t>- إحصاء الأيدي العاملة المؤهلة المتوفرة في سوق العمل ـ وطنيا و </a:t>
            </a:r>
            <a:r>
              <a:rPr lang="ar-SA" sz="3300" dirty="0" err="1"/>
              <a:t>جهويا</a:t>
            </a:r>
            <a:r>
              <a:rPr lang="ar-SA" sz="3300" dirty="0"/>
              <a:t> ـ  و متابعة تطوراته؛</a:t>
            </a:r>
            <a:r>
              <a:rPr lang="fr-FR" sz="3300" dirty="0"/>
              <a:t/>
            </a:r>
            <a:br>
              <a:rPr lang="fr-FR" sz="3300" dirty="0"/>
            </a:br>
            <a:r>
              <a:rPr lang="ar-SA" sz="3300" dirty="0"/>
              <a:t>- إنجاز دراسات و أبحاث تتعلق بواقع المهن و سبل تطورها و استكشاف مآلها المستقبلي؛</a:t>
            </a:r>
            <a:r>
              <a:rPr lang="fr-FR" sz="3300" dirty="0"/>
              <a:t/>
            </a:r>
            <a:br>
              <a:rPr lang="fr-FR" sz="3300" dirty="0"/>
            </a:br>
            <a:r>
              <a:rPr lang="ar-SA" sz="3300" dirty="0"/>
              <a:t>- نشر المعطيات و نتائج الأبحاث و الدراسات على المتعاملين القطاعيين.</a:t>
            </a:r>
            <a:r>
              <a:rPr lang="fr-FR" sz="3300" dirty="0"/>
              <a:t/>
            </a:r>
            <a:br>
              <a:rPr lang="fr-FR" sz="3300" dirty="0"/>
            </a:br>
            <a:r>
              <a:rPr lang="ar-SA" sz="3300" dirty="0"/>
              <a:t>لتحقيق هذه المهام يتوجب على المؤسسات و المراصد القطاعية العمل مع المرصد الوطني للمهن و الوظائف باعتباره الهيئة العامة التي تشرف على مختلف الأنشطة المهنية في البلاد بشكل شامل.</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fontScale="90000"/>
          </a:bodyPr>
          <a:lstStyle/>
          <a:p>
            <a:pPr rtl="1"/>
            <a:r>
              <a:rPr lang="ar-DZ" dirty="0" smtClean="0"/>
              <a:t/>
            </a:r>
            <a:br>
              <a:rPr lang="ar-DZ" dirty="0" smtClean="0"/>
            </a:br>
            <a:r>
              <a:rPr lang="ar-SA" dirty="0" smtClean="0"/>
              <a:t>تسهر </a:t>
            </a:r>
            <a:r>
              <a:rPr lang="ar-DZ" dirty="0" smtClean="0"/>
              <a:t>اليقظة الوظيفية الداخلية </a:t>
            </a:r>
            <a:r>
              <a:rPr lang="ar-SA" dirty="0" smtClean="0"/>
              <a:t>على </a:t>
            </a:r>
            <a:r>
              <a:rPr lang="ar-SA" dirty="0"/>
              <a:t>متابعة الأداء الوظيفي بالتعاون مع مصلحة مراقبة التسيير أو المديريات التنفيذية المتخصصة، و إجراء الدراسات و التحاليل اللازمة للوقوف على أوجه الاختلال الوظيفي، و اقتراح التدابير التصحيحية </a:t>
            </a:r>
            <a:r>
              <a:rPr lang="ar-SA" dirty="0" err="1"/>
              <a:t>اللازمة </a:t>
            </a:r>
            <a:r>
              <a:rPr lang="ar-SA" dirty="0"/>
              <a:t>(بما في ذلك الاقتراحات المتعلقة ببرامج التكوين و تحسين المستوى</a:t>
            </a:r>
            <a:r>
              <a:rPr lang="ar-SA" dirty="0" err="1"/>
              <a:t>).</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60648"/>
            <a:ext cx="7772400" cy="866527"/>
          </a:xfrm>
        </p:spPr>
        <p:txBody>
          <a:bodyPr>
            <a:noAutofit/>
          </a:bodyPr>
          <a:lstStyle/>
          <a:p>
            <a:r>
              <a:rPr lang="ar-DZ" sz="6000" dirty="0" smtClean="0"/>
              <a:t>الاستشراف</a:t>
            </a:r>
            <a:endParaRPr lang="fr-FR" sz="6000" dirty="0"/>
          </a:p>
        </p:txBody>
      </p:sp>
      <p:sp>
        <p:nvSpPr>
          <p:cNvPr id="3" name="Sous-titre 2"/>
          <p:cNvSpPr>
            <a:spLocks noGrp="1"/>
          </p:cNvSpPr>
          <p:nvPr>
            <p:ph type="subTitle" idx="1"/>
          </p:nvPr>
        </p:nvSpPr>
        <p:spPr>
          <a:xfrm>
            <a:off x="827584" y="1484784"/>
            <a:ext cx="7704856" cy="5112568"/>
          </a:xfrm>
        </p:spPr>
        <p:txBody>
          <a:bodyPr>
            <a:normAutofit/>
          </a:bodyPr>
          <a:lstStyle/>
          <a:p>
            <a:pPr rtl="1"/>
            <a:r>
              <a:rPr lang="ar-DZ" sz="4400" dirty="0" smtClean="0"/>
              <a:t>الاستباق</a:t>
            </a:r>
          </a:p>
          <a:p>
            <a:r>
              <a:rPr lang="fr-FR" sz="4400" dirty="0" smtClean="0"/>
              <a:t>Anticipation</a:t>
            </a:r>
          </a:p>
          <a:p>
            <a:endParaRPr lang="fr-FR" sz="4400" dirty="0"/>
          </a:p>
          <a:p>
            <a:pPr rtl="1"/>
            <a:r>
              <a:rPr lang="ar-DZ" sz="4400" dirty="0" smtClean="0"/>
              <a:t>التوقع  </a:t>
            </a:r>
            <a:r>
              <a:rPr lang="en-US" sz="4400" dirty="0" smtClean="0"/>
              <a:t>P</a:t>
            </a:r>
            <a:r>
              <a:rPr lang="fr-FR" sz="4400" dirty="0" smtClean="0"/>
              <a:t>révision</a:t>
            </a:r>
            <a:r>
              <a:rPr lang="ar-DZ" sz="4400" dirty="0" smtClean="0"/>
              <a:t>  </a:t>
            </a:r>
          </a:p>
          <a:p>
            <a:endParaRPr lang="ar-DZ" sz="4400" dirty="0"/>
          </a:p>
          <a:p>
            <a:pPr rtl="1"/>
            <a:r>
              <a:rPr lang="ar-DZ" sz="4400" dirty="0" smtClean="0"/>
              <a:t>الاستشراف  </a:t>
            </a:r>
            <a:r>
              <a:rPr lang="fr-FR" sz="4400" dirty="0" smtClean="0"/>
              <a:t>Prospective</a:t>
            </a:r>
            <a:endParaRPr lang="fr-FR" sz="4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318</Words>
  <Application>Microsoft Office PowerPoint</Application>
  <PresentationFormat>Affichage à l'écran (4:3)</PresentationFormat>
  <Paragraphs>56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 الهندسة الوظيفية  </vt:lpstr>
      <vt:lpstr> 1- التسيير التقديري للوظائف و الكفاءات G P E C   </vt:lpstr>
      <vt:lpstr>يتمثل التسيير التقديري للوظائف و الكفاءات في إعداد مخططات عمل، في إطار الأهداف الاستراتيجية المحددة، تهدف إلى ضمان التوافق النوعي و / أو الكمي بين الاحتياجات المستقبلية (الاستخدام، متطلبات الوظائف...)  و الموارد البشرية (الكفاءات المتاحة).  </vt:lpstr>
      <vt:lpstr>Diapositive 4</vt:lpstr>
      <vt:lpstr>2- اليقظة الوظيفية</vt:lpstr>
      <vt:lpstr>اليقظة الوظيفية  اليقظة الوظيفية في نطاق هذه الدراسة النشاط المندمج و المتواصل الذي يهدف إلى متابعة تطور المهن و الوظائف ـ حالا و مستقبلا ـ في المحيط الخارجي للمنظمة، و دراسة واقع الوظائف داخليا ثم العمل على الارتقاء بها إلى مستوى التطورات الحاصلة.   يشكل "الإنصات" L’écoute أحد أهم مقومات اليقظة، و لئن كانت أنواع اليقظة الأخرى تقتصر على بعد واحد من الإنصات ـ الداخلي أو الخارجي ـ فإن اليقظة الوظيفية تعتمد أساسا على البعدين معا و بشكل مندمج.</vt:lpstr>
      <vt:lpstr>تهدف اليقظة الوظيفية الخارجية V.F.E. إلى: - إحصاء، جمع و تحليل المعلومات الكمية و النوعية المتعلقة بالمهن و الوظائف على الصعيد القطاعي و الوطني و الدولي؛ - السهر على المتابعة المستمرة لتطور المهن، و المؤهلات و الكفاءات؛ - إحصاء الأيدي العاملة المؤهلة المتوفرة في سوق العمل ـ وطنيا و جهويا ـ  و متابعة تطوراته؛ - إنجاز دراسات و أبحاث تتعلق بواقع المهن و سبل تطورها و استكشاف مآلها المستقبلي؛ - نشر المعطيات و نتائج الأبحاث و الدراسات على المتعاملين القطاعيين. لتحقيق هذه المهام يتوجب على المؤسسات و المراصد القطاعية العمل مع المرصد الوطني للمهن و الوظائف باعتباره الهيئة العامة التي تشرف على مختلف الأنشطة المهنية في البلاد بشكل شامل. </vt:lpstr>
      <vt:lpstr> تسهر اليقظة الوظيفية الداخلية على متابعة الأداء الوظيفي بالتعاون مع مصلحة مراقبة التسيير أو المديريات التنفيذية المتخصصة، و إجراء الدراسات و التحاليل اللازمة للوقوف على أوجه الاختلال الوظيفي، و اقتراح التدابير التصحيحية اللازمة (بما في ذلك الاقتراحات المتعلقة ببرامج التكوين و تحسين المستوى). </vt:lpstr>
      <vt:lpstr>الاستشراف</vt:lpstr>
      <vt:lpstr> - التوقع كما يعرفه M. Godet هو عبارة عن "تقدير مستقبلي مدعم بدرجة من الثقة“. - أما الاستشراف فهو طريقة متعددة التخصصات تعتمد مقاربة شاملة لدراسة الواقع و بالاستناد إلى العلاقات الديناميكية الموجودة بين الحوادث المدروسة، و عليه فإن الاستشراف عبارة عن إنارة للعمل الحاضر على ضوء الاحتمالات المستقبلية الممكنة.    </vt:lpstr>
      <vt:lpstr> Dans une approche assez large, on peut définir la prospective comme un ensemble de recherches concernant les futurs possibles ainsi que les réflexions qui en découlent pour agir. La démarche prospective cherche à identifier des tendances qu’elles soient lourdes ou encore peu sensibles, des risques, des opportunités et des ruptures pour modeler des visions stratégiques destinées à « maîtriser » le futur.  </vt:lpstr>
      <vt:lpstr>إستشراف المهن</vt:lpstr>
      <vt:lpstr>http://www.cairn.info/resultats_recherche.php?_larech=in%C3%A9galit%C3%A9+salariale&amp;MOV=4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الهندسة الوظيفية  </dc:title>
  <dc:creator>H</dc:creator>
  <cp:lastModifiedBy>H</cp:lastModifiedBy>
  <cp:revision>3</cp:revision>
  <dcterms:created xsi:type="dcterms:W3CDTF">2015-01-24T18:29:01Z</dcterms:created>
  <dcterms:modified xsi:type="dcterms:W3CDTF">2015-01-25T13:43:54Z</dcterms:modified>
</cp:coreProperties>
</file>