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6FAB46-2E3C-44B1-A749-FFC65BCFBE00}" type="datetimeFigureOut">
              <a:rPr lang="fr-FR" smtClean="0"/>
              <a:pPr/>
              <a:t>02/01/2015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9ECB97-0140-4C78-BAED-E5F0FFC60AF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FAB46-2E3C-44B1-A749-FFC65BCFBE00}" type="datetimeFigureOut">
              <a:rPr lang="fr-FR" smtClean="0"/>
              <a:pPr/>
              <a:t>02/01/2015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ECB97-0140-4C78-BAED-E5F0FFC60AF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b="1" dirty="0" smtClean="0"/>
              <a:t>الفصل الثالث</a:t>
            </a:r>
            <a:endParaRPr lang="fr-FR" dirty="0"/>
          </a:p>
        </p:txBody>
      </p:sp>
      <p:sp>
        <p:nvSpPr>
          <p:cNvPr id="3" name="Sous-titre 2"/>
          <p:cNvSpPr>
            <a:spLocks noGrp="1"/>
          </p:cNvSpPr>
          <p:nvPr>
            <p:ph type="subTitle" idx="1"/>
          </p:nvPr>
        </p:nvSpPr>
        <p:spPr>
          <a:xfrm>
            <a:off x="928662" y="3886200"/>
            <a:ext cx="7286676" cy="1752600"/>
          </a:xfrm>
        </p:spPr>
        <p:txBody>
          <a:bodyPr>
            <a:normAutofit/>
          </a:bodyPr>
          <a:lstStyle/>
          <a:p>
            <a:endParaRPr lang="ar-DZ" dirty="0" smtClean="0"/>
          </a:p>
          <a:p>
            <a:r>
              <a:rPr lang="ar-DZ" sz="4000" b="1" dirty="0" smtClean="0">
                <a:effectLst>
                  <a:outerShdw blurRad="38100" dist="38100" dir="2700000" algn="tl">
                    <a:srgbClr val="000000">
                      <a:alpha val="43137"/>
                    </a:srgbClr>
                  </a:outerShdw>
                </a:effectLst>
              </a:rPr>
              <a:t>التوصيف </a:t>
            </a:r>
            <a:r>
              <a:rPr lang="ar-DZ" sz="4000" b="1" dirty="0" err="1" smtClean="0">
                <a:effectLst>
                  <a:outerShdw blurRad="38100" dist="38100" dir="2700000" algn="tl">
                    <a:srgbClr val="000000">
                      <a:alpha val="43137"/>
                    </a:srgbClr>
                  </a:outerShdw>
                </a:effectLst>
              </a:rPr>
              <a:t>و</a:t>
            </a:r>
            <a:r>
              <a:rPr lang="ar-DZ" sz="4000" b="1" dirty="0" smtClean="0">
                <a:effectLst>
                  <a:outerShdw blurRad="38100" dist="38100" dir="2700000" algn="tl">
                    <a:srgbClr val="000000">
                      <a:alpha val="43137"/>
                    </a:srgbClr>
                  </a:outerShdw>
                </a:effectLst>
              </a:rPr>
              <a:t> التدوين المرجعي للوظائف</a:t>
            </a:r>
            <a:endParaRPr lang="fr-FR" sz="4000"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1"/>
            <a:ext cx="7772400" cy="785818"/>
          </a:xfrm>
        </p:spPr>
        <p:txBody>
          <a:bodyPr/>
          <a:lstStyle/>
          <a:p>
            <a:r>
              <a:rPr lang="ar-DZ" dirty="0" smtClean="0"/>
              <a:t>التصنيف الدولي المعياري للمهن</a:t>
            </a:r>
            <a:endParaRPr lang="fr-FR" dirty="0"/>
          </a:p>
        </p:txBody>
      </p:sp>
      <p:sp>
        <p:nvSpPr>
          <p:cNvPr id="3" name="Sous-titre 2"/>
          <p:cNvSpPr>
            <a:spLocks noGrp="1"/>
          </p:cNvSpPr>
          <p:nvPr>
            <p:ph type="subTitle" idx="1"/>
          </p:nvPr>
        </p:nvSpPr>
        <p:spPr>
          <a:xfrm>
            <a:off x="357158" y="1142984"/>
            <a:ext cx="8501122" cy="5429288"/>
          </a:xfrm>
        </p:spPr>
        <p:txBody>
          <a:bodyPr>
            <a:normAutofit fontScale="92500" lnSpcReduction="10000"/>
          </a:bodyPr>
          <a:lstStyle/>
          <a:p>
            <a:pPr algn="just" rtl="1"/>
            <a:r>
              <a:rPr lang="ar-SA" sz="4400" dirty="0" smtClean="0"/>
              <a:t>يعتبر التصنيف الدولي المعياري للمهن أداة لتنظيم كل الوظائف في سلاسل من المجموعات المحددة بوضوح على أساس المهام التي تتضمنها كل وظيفة، </a:t>
            </a:r>
            <a:r>
              <a:rPr lang="ar-SA" sz="4400" dirty="0" err="1" smtClean="0"/>
              <a:t>و</a:t>
            </a:r>
            <a:r>
              <a:rPr lang="ar-SA" sz="4400" dirty="0" smtClean="0"/>
              <a:t> قد أعد هذا التصنيف بهدف مساعدة مستخدمي الإحصائيات </a:t>
            </a:r>
            <a:r>
              <a:rPr lang="ar-SA" sz="4400" dirty="0" err="1" smtClean="0"/>
              <a:t>و</a:t>
            </a:r>
            <a:r>
              <a:rPr lang="ar-SA" sz="4400" dirty="0" smtClean="0"/>
              <a:t> المؤسسات العاملة على تلبية احتياجات زبائنها عبر توظيف العمال عن طريق مكاتب التوظيف، </a:t>
            </a:r>
            <a:r>
              <a:rPr lang="ar-SA" sz="4400" dirty="0" err="1" smtClean="0"/>
              <a:t>و</a:t>
            </a:r>
            <a:r>
              <a:rPr lang="ar-SA" sz="4400" dirty="0" smtClean="0"/>
              <a:t> تسيير هجرة العمال بين الدول على </a:t>
            </a:r>
            <a:r>
              <a:rPr lang="ar-SA" sz="4400" dirty="0" err="1" smtClean="0"/>
              <a:t>المديين</a:t>
            </a:r>
            <a:r>
              <a:rPr lang="ar-SA" sz="4400" dirty="0" smtClean="0"/>
              <a:t> القصير </a:t>
            </a:r>
            <a:r>
              <a:rPr lang="ar-SA" sz="4400" dirty="0" err="1" smtClean="0"/>
              <a:t>و</a:t>
            </a:r>
            <a:r>
              <a:rPr lang="ar-SA" sz="4400" dirty="0" smtClean="0"/>
              <a:t> الطويل، </a:t>
            </a:r>
            <a:r>
              <a:rPr lang="ar-SA" sz="4400" dirty="0" err="1" smtClean="0"/>
              <a:t>و</a:t>
            </a:r>
            <a:r>
              <a:rPr lang="ar-SA" sz="4400" dirty="0" smtClean="0"/>
              <a:t> إعداد برامج التكوين </a:t>
            </a:r>
            <a:r>
              <a:rPr lang="ar-SA" sz="4400" dirty="0" err="1" smtClean="0"/>
              <a:t>و</a:t>
            </a:r>
            <a:r>
              <a:rPr lang="ar-SA" sz="4400" dirty="0" smtClean="0"/>
              <a:t> التوجيه </a:t>
            </a:r>
            <a:r>
              <a:rPr lang="ar-SA" sz="4400" dirty="0" smtClean="0"/>
              <a:t>المهنيين.</a:t>
            </a:r>
            <a:endParaRPr lang="fr-FR" sz="4400"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1"/>
            <a:ext cx="7772400" cy="857256"/>
          </a:xfrm>
        </p:spPr>
        <p:txBody>
          <a:bodyPr/>
          <a:lstStyle/>
          <a:p>
            <a:r>
              <a:rPr lang="ar-SA" b="1" i="1" dirty="0" smtClean="0"/>
              <a:t>المدونة الوطنية للمهن</a:t>
            </a:r>
            <a:endParaRPr lang="fr-FR" dirty="0"/>
          </a:p>
        </p:txBody>
      </p:sp>
      <p:sp>
        <p:nvSpPr>
          <p:cNvPr id="3" name="Sous-titre 2"/>
          <p:cNvSpPr>
            <a:spLocks noGrp="1"/>
          </p:cNvSpPr>
          <p:nvPr>
            <p:ph type="subTitle" idx="1"/>
          </p:nvPr>
        </p:nvSpPr>
        <p:spPr>
          <a:xfrm>
            <a:off x="285720" y="1285860"/>
            <a:ext cx="8643998" cy="5357850"/>
          </a:xfrm>
        </p:spPr>
        <p:txBody>
          <a:bodyPr>
            <a:normAutofit fontScale="92500" lnSpcReduction="10000"/>
          </a:bodyPr>
          <a:lstStyle/>
          <a:p>
            <a:pPr rtl="1"/>
            <a:r>
              <a:rPr lang="ar-SA" dirty="0" smtClean="0"/>
              <a:t>تبنت الوكالة الوطنية للإحصاء مدونة للوظائف في </a:t>
            </a:r>
            <a:r>
              <a:rPr lang="ar-SA" dirty="0" err="1" smtClean="0"/>
              <a:t>جويلية</a:t>
            </a:r>
            <a:r>
              <a:rPr lang="ar-SA" dirty="0" smtClean="0"/>
              <a:t> 1998 بمناسبة إجراء الإحصاء العام الرابع للسكان </a:t>
            </a:r>
            <a:r>
              <a:rPr lang="ar-SA" dirty="0" err="1" smtClean="0"/>
              <a:t>و</a:t>
            </a:r>
            <a:r>
              <a:rPr lang="ar-SA" dirty="0" smtClean="0"/>
              <a:t> السكن، استندت المدونة إلى التصنيف الدولي المعياري للمهن، </a:t>
            </a:r>
            <a:r>
              <a:rPr lang="ar-SA" dirty="0" err="1" smtClean="0"/>
              <a:t>و</a:t>
            </a:r>
            <a:r>
              <a:rPr lang="ar-SA" dirty="0" smtClean="0"/>
              <a:t> ساهم مركز الدراسات </a:t>
            </a:r>
            <a:r>
              <a:rPr lang="ar-SA" dirty="0" err="1" smtClean="0"/>
              <a:t>و</a:t>
            </a:r>
            <a:r>
              <a:rPr lang="ar-SA" dirty="0" smtClean="0"/>
              <a:t> البحوث حول الوظائف </a:t>
            </a:r>
            <a:r>
              <a:rPr lang="ar-SA" dirty="0" err="1" smtClean="0"/>
              <a:t>و</a:t>
            </a:r>
            <a:r>
              <a:rPr lang="ar-SA" dirty="0" smtClean="0"/>
              <a:t> المؤهلات </a:t>
            </a:r>
            <a:r>
              <a:rPr lang="fr-FR" i="1" dirty="0" smtClean="0"/>
              <a:t>Centre d’Etude et de Recherche sur les Professions Et les Qualifications (CERPEQ) </a:t>
            </a:r>
            <a:r>
              <a:rPr lang="ar-DZ" i="1" dirty="0" smtClean="0"/>
              <a:t> </a:t>
            </a:r>
            <a:r>
              <a:rPr lang="ar-SA" dirty="0" smtClean="0"/>
              <a:t>في </a:t>
            </a:r>
            <a:r>
              <a:rPr lang="ar-SA" dirty="0" smtClean="0"/>
              <a:t>تطوير هذه المدونة (تحت اسم المدونة الوطنية للوظائف </a:t>
            </a:r>
            <a:r>
              <a:rPr lang="ar-SA" dirty="0" err="1" smtClean="0"/>
              <a:t>و</a:t>
            </a:r>
            <a:r>
              <a:rPr lang="ar-SA" dirty="0" smtClean="0"/>
              <a:t> المهن) </a:t>
            </a:r>
            <a:r>
              <a:rPr lang="ar-SA" dirty="0" err="1" smtClean="0"/>
              <a:t>و</a:t>
            </a:r>
            <a:r>
              <a:rPr lang="ar-SA" dirty="0" smtClean="0"/>
              <a:t> إضافة عناصر هامة تخدم المؤسسات في مجال تسيير الوظائف </a:t>
            </a:r>
            <a:r>
              <a:rPr lang="ar-SA" dirty="0" err="1" smtClean="0"/>
              <a:t>و</a:t>
            </a:r>
            <a:r>
              <a:rPr lang="ar-SA" dirty="0" smtClean="0"/>
              <a:t> الكفاءات، </a:t>
            </a:r>
            <a:r>
              <a:rPr lang="ar-SA" dirty="0" err="1" smtClean="0"/>
              <a:t>و</a:t>
            </a:r>
            <a:r>
              <a:rPr lang="ar-SA" dirty="0" smtClean="0"/>
              <a:t> كذلك مؤسسات التكوين </a:t>
            </a:r>
            <a:r>
              <a:rPr lang="ar-SA" dirty="0" err="1" smtClean="0"/>
              <a:t>و</a:t>
            </a:r>
            <a:r>
              <a:rPr lang="ar-SA" dirty="0" smtClean="0"/>
              <a:t> الشركاء الاجتماعيين </a:t>
            </a:r>
            <a:r>
              <a:rPr lang="ar-SA" dirty="0" err="1" smtClean="0"/>
              <a:t>و</a:t>
            </a:r>
            <a:r>
              <a:rPr lang="ar-SA" dirty="0" smtClean="0"/>
              <a:t> غيرهم.</a:t>
            </a:r>
            <a:endParaRPr lang="fr-FR" dirty="0" smtClean="0"/>
          </a:p>
          <a:p>
            <a:pPr rtl="1"/>
            <a:r>
              <a:rPr lang="ar-SA" dirty="0" smtClean="0"/>
              <a:t>تتضمن </a:t>
            </a:r>
            <a:r>
              <a:rPr lang="ar-SA" dirty="0" smtClean="0"/>
              <a:t>المدونة 10 مجموعات كبرى مقسمة إلى 28 مجموعة فرعية كبرى </a:t>
            </a:r>
            <a:r>
              <a:rPr lang="ar-SA" dirty="0" err="1" smtClean="0"/>
              <a:t>و</a:t>
            </a:r>
            <a:r>
              <a:rPr lang="ar-SA" dirty="0" smtClean="0"/>
              <a:t> 116 مجموعة فرعية </a:t>
            </a:r>
            <a:r>
              <a:rPr lang="ar-SA" dirty="0" err="1" smtClean="0"/>
              <a:t>و</a:t>
            </a:r>
            <a:r>
              <a:rPr lang="ar-SA" dirty="0" smtClean="0"/>
              <a:t> 330 مجموعة قاعدية، </a:t>
            </a:r>
            <a:r>
              <a:rPr lang="ar-SA" dirty="0" err="1" smtClean="0"/>
              <a:t>و</a:t>
            </a:r>
            <a:r>
              <a:rPr lang="ar-SA" dirty="0" smtClean="0"/>
              <a:t> تعتمد نظام التصنيف العشري.</a:t>
            </a: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571480"/>
            <a:ext cx="7772400" cy="869947"/>
          </a:xfrm>
        </p:spPr>
        <p:txBody>
          <a:bodyPr/>
          <a:lstStyle/>
          <a:p>
            <a:pPr rtl="1"/>
            <a:r>
              <a:rPr lang="ar-DZ" b="1" i="1" dirty="0" smtClean="0"/>
              <a:t> </a:t>
            </a:r>
            <a:r>
              <a:rPr lang="ar-SA" b="1" i="1" dirty="0" smtClean="0"/>
              <a:t>المدونة </a:t>
            </a:r>
            <a:r>
              <a:rPr lang="ar-SA" b="1" i="1" dirty="0" err="1" smtClean="0"/>
              <a:t>ال</a:t>
            </a:r>
            <a:r>
              <a:rPr lang="ar-DZ" b="1" i="1" dirty="0" smtClean="0"/>
              <a:t>جزائرية</a:t>
            </a:r>
            <a:r>
              <a:rPr lang="ar-SA" b="1" i="1" dirty="0" smtClean="0"/>
              <a:t> للمهن</a:t>
            </a:r>
            <a:r>
              <a:rPr lang="ar-DZ" b="1" i="1" dirty="0" smtClean="0"/>
              <a:t> و الوظائف</a:t>
            </a:r>
            <a:endParaRPr lang="fr-FR" dirty="0"/>
          </a:p>
        </p:txBody>
      </p:sp>
      <p:sp>
        <p:nvSpPr>
          <p:cNvPr id="3" name="Sous-titre 2"/>
          <p:cNvSpPr>
            <a:spLocks noGrp="1"/>
          </p:cNvSpPr>
          <p:nvPr>
            <p:ph type="subTitle" idx="1"/>
          </p:nvPr>
        </p:nvSpPr>
        <p:spPr>
          <a:xfrm>
            <a:off x="1371600" y="1928802"/>
            <a:ext cx="6400800" cy="4000528"/>
          </a:xfrm>
        </p:spPr>
        <p:txBody>
          <a:bodyPr>
            <a:normAutofit/>
          </a:bodyPr>
          <a:lstStyle/>
          <a:p>
            <a:pPr rtl="1"/>
            <a:r>
              <a:rPr lang="ar-DZ" sz="4400" dirty="0" smtClean="0"/>
              <a:t>صدرت في جوان 2014</a:t>
            </a:r>
          </a:p>
          <a:p>
            <a:r>
              <a:rPr lang="ar-DZ" sz="4400" dirty="0" smtClean="0"/>
              <a:t>بإعداد مشترك بين</a:t>
            </a:r>
          </a:p>
          <a:p>
            <a:r>
              <a:rPr lang="fr-FR" sz="4400" dirty="0" smtClean="0"/>
              <a:t>ANEM – ALGERIE</a:t>
            </a:r>
          </a:p>
          <a:p>
            <a:r>
              <a:rPr lang="ar-DZ" sz="4400" dirty="0" smtClean="0"/>
              <a:t>و</a:t>
            </a:r>
          </a:p>
          <a:p>
            <a:r>
              <a:rPr lang="fr-FR" sz="4400" dirty="0" smtClean="0"/>
              <a:t>Pole Emploi - France</a:t>
            </a:r>
            <a:endParaRPr lang="fr-FR"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642918"/>
            <a:ext cx="7772400" cy="1012823"/>
          </a:xfrm>
        </p:spPr>
        <p:txBody>
          <a:bodyPr/>
          <a:lstStyle/>
          <a:p>
            <a:r>
              <a:rPr lang="ar-DZ" dirty="0" smtClean="0"/>
              <a:t>المدونات المرجعية للوظائف </a:t>
            </a:r>
            <a:r>
              <a:rPr lang="ar-DZ" dirty="0" err="1" smtClean="0"/>
              <a:t>و</a:t>
            </a:r>
            <a:r>
              <a:rPr lang="ar-DZ" dirty="0" smtClean="0"/>
              <a:t> الكفاءات</a:t>
            </a:r>
            <a:endParaRPr lang="fr-FR" dirty="0"/>
          </a:p>
        </p:txBody>
      </p:sp>
      <p:sp>
        <p:nvSpPr>
          <p:cNvPr id="3" name="Sous-titre 2"/>
          <p:cNvSpPr>
            <a:spLocks noGrp="1"/>
          </p:cNvSpPr>
          <p:nvPr>
            <p:ph type="subTitle" idx="1"/>
          </p:nvPr>
        </p:nvSpPr>
        <p:spPr>
          <a:xfrm>
            <a:off x="285720" y="2214554"/>
            <a:ext cx="8572560" cy="4286280"/>
          </a:xfrm>
        </p:spPr>
        <p:txBody>
          <a:bodyPr>
            <a:normAutofit fontScale="92500"/>
          </a:bodyPr>
          <a:lstStyle/>
          <a:p>
            <a:r>
              <a:rPr lang="ar-DZ" sz="5400" dirty="0" smtClean="0"/>
              <a:t>شرعت العديد من المؤسسات الجزائرية في إعداد مدوناتها المرجعية للوظائف     </a:t>
            </a:r>
            <a:r>
              <a:rPr lang="ar-DZ" sz="5400" dirty="0" err="1" smtClean="0"/>
              <a:t>و</a:t>
            </a:r>
            <a:r>
              <a:rPr lang="ar-DZ" sz="5400" dirty="0" smtClean="0"/>
              <a:t> الكفاءات، على غرار المؤسسات في الدول المتقدمة، منها مؤسسة </a:t>
            </a:r>
            <a:r>
              <a:rPr lang="ar-DZ" sz="5400" dirty="0" err="1" smtClean="0"/>
              <a:t>سوناطراك</a:t>
            </a:r>
            <a:r>
              <a:rPr lang="ar-DZ" sz="5400" dirty="0" smtClean="0"/>
              <a:t>         و المؤسسة الجزائرية للمياه...</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69072"/>
          </a:xfrm>
        </p:spPr>
        <p:txBody>
          <a:bodyPr>
            <a:noAutofit/>
          </a:bodyPr>
          <a:lstStyle/>
          <a:p>
            <a:r>
              <a:rPr lang="fr-FR" sz="1200" dirty="0" smtClean="0"/>
              <a:t>	</a:t>
            </a:r>
            <a:endParaRPr lang="fr-FR" sz="3600" dirty="0"/>
          </a:p>
        </p:txBody>
      </p:sp>
      <p:sp>
        <p:nvSpPr>
          <p:cNvPr id="3" name="Rectangle 2"/>
          <p:cNvSpPr/>
          <p:nvPr/>
        </p:nvSpPr>
        <p:spPr>
          <a:xfrm>
            <a:off x="285720" y="214290"/>
            <a:ext cx="8572560" cy="6429420"/>
          </a:xfrm>
          <a:prstGeom prst="rect">
            <a:avLst/>
          </a:prstGeom>
        </p:spPr>
        <p:txBody>
          <a:bodyPr wrap="square">
            <a:spAutoFit/>
          </a:bodyPr>
          <a:lstStyle/>
          <a:p>
            <a:r>
              <a:rPr lang="fr-FR" sz="2000" b="1" i="1" u="sng" dirty="0" smtClean="0"/>
              <a:t>Les objectifs des référentiels </a:t>
            </a:r>
          </a:p>
          <a:p>
            <a:pPr lvl="0" algn="just">
              <a:buFont typeface="Arial" pitchFamily="34" charset="0"/>
              <a:buChar char="•"/>
            </a:pPr>
            <a:r>
              <a:rPr lang="ar-DZ" dirty="0" smtClean="0"/>
              <a:t> </a:t>
            </a:r>
            <a:r>
              <a:rPr lang="fr-FR" dirty="0" smtClean="0"/>
              <a:t>Présenter  </a:t>
            </a:r>
            <a:r>
              <a:rPr lang="fr-FR" dirty="0" smtClean="0"/>
              <a:t>la  photographie  </a:t>
            </a:r>
            <a:r>
              <a:rPr lang="fr-FR" dirty="0" smtClean="0"/>
              <a:t>du </a:t>
            </a:r>
            <a:r>
              <a:rPr lang="fr-FR" dirty="0" smtClean="0"/>
              <a:t>métier</a:t>
            </a:r>
            <a:r>
              <a:rPr lang="fr-FR" dirty="0" smtClean="0"/>
              <a:t>, </a:t>
            </a:r>
            <a:r>
              <a:rPr lang="fr-FR" dirty="0" smtClean="0"/>
              <a:t>tel qu’il  est effectivement  exercé,  en	 mettant en évidence </a:t>
            </a:r>
            <a:r>
              <a:rPr lang="fr-FR" dirty="0" smtClean="0"/>
              <a:t>le travail de </a:t>
            </a:r>
            <a:r>
              <a:rPr lang="fr-FR" dirty="0" smtClean="0"/>
              <a:t>réflexion </a:t>
            </a:r>
            <a:r>
              <a:rPr lang="fr-FR" dirty="0" smtClean="0"/>
              <a:t>et </a:t>
            </a:r>
            <a:r>
              <a:rPr lang="fr-FR" dirty="0" smtClean="0"/>
              <a:t>de conception d’actes professionnels préalables </a:t>
            </a:r>
            <a:r>
              <a:rPr lang="fr-FR" dirty="0" smtClean="0"/>
              <a:t>à</a:t>
            </a:r>
            <a:r>
              <a:rPr lang="ar-DZ" dirty="0" smtClean="0"/>
              <a:t> </a:t>
            </a:r>
            <a:r>
              <a:rPr lang="fr-FR" dirty="0" smtClean="0"/>
              <a:t>leur </a:t>
            </a:r>
            <a:r>
              <a:rPr lang="fr-FR" dirty="0" smtClean="0"/>
              <a:t>exécution;</a:t>
            </a:r>
          </a:p>
          <a:p>
            <a:pPr lvl="0" algn="just">
              <a:buFont typeface="Arial" pitchFamily="34" charset="0"/>
              <a:buChar char="•"/>
            </a:pPr>
            <a:r>
              <a:rPr lang="fr-FR" dirty="0" smtClean="0"/>
              <a:t> Identifier  les  évolutions  </a:t>
            </a:r>
            <a:r>
              <a:rPr lang="fr-FR" dirty="0" smtClean="0"/>
              <a:t>souhaitables </a:t>
            </a:r>
            <a:r>
              <a:rPr lang="fr-FR" dirty="0" smtClean="0"/>
              <a:t>et probables du </a:t>
            </a:r>
            <a:r>
              <a:rPr lang="fr-FR" dirty="0" smtClean="0"/>
              <a:t>métier</a:t>
            </a:r>
            <a:r>
              <a:rPr lang="ar-DZ" dirty="0" smtClean="0"/>
              <a:t> </a:t>
            </a:r>
            <a:r>
              <a:rPr lang="fr-FR" dirty="0" smtClean="0"/>
              <a:t>à </a:t>
            </a:r>
            <a:r>
              <a:rPr lang="fr-FR" dirty="0" smtClean="0"/>
              <a:t>moyen </a:t>
            </a:r>
            <a:r>
              <a:rPr lang="fr-FR" dirty="0" smtClean="0"/>
              <a:t>terme </a:t>
            </a:r>
            <a:r>
              <a:rPr lang="fr-FR" dirty="0" smtClean="0"/>
              <a:t>et des compétences </a:t>
            </a:r>
            <a:r>
              <a:rPr lang="fr-FR" dirty="0" smtClean="0"/>
              <a:t>requises</a:t>
            </a:r>
            <a:r>
              <a:rPr lang="ar-DZ" dirty="0" smtClean="0"/>
              <a:t> </a:t>
            </a:r>
            <a:r>
              <a:rPr lang="fr-FR" dirty="0" smtClean="0"/>
              <a:t>qui </a:t>
            </a:r>
            <a:r>
              <a:rPr lang="fr-FR" dirty="0" smtClean="0"/>
              <a:t>lui sont associées  pour </a:t>
            </a:r>
            <a:r>
              <a:rPr lang="fr-FR" dirty="0" smtClean="0"/>
              <a:t>que</a:t>
            </a:r>
            <a:r>
              <a:rPr lang="ar-DZ" dirty="0" smtClean="0"/>
              <a:t> </a:t>
            </a:r>
            <a:r>
              <a:rPr lang="fr-FR" dirty="0" smtClean="0"/>
              <a:t>les </a:t>
            </a:r>
            <a:r>
              <a:rPr lang="fr-FR" dirty="0" smtClean="0"/>
              <a:t>façons de l’exercer </a:t>
            </a:r>
            <a:r>
              <a:rPr lang="fr-FR" dirty="0" smtClean="0"/>
              <a:t>répondent </a:t>
            </a:r>
            <a:r>
              <a:rPr lang="fr-FR" dirty="0" smtClean="0"/>
              <a:t>à l’évolution </a:t>
            </a:r>
            <a:r>
              <a:rPr lang="fr-FR" dirty="0" smtClean="0"/>
              <a:t>des</a:t>
            </a:r>
            <a:r>
              <a:rPr lang="ar-DZ" dirty="0" smtClean="0"/>
              <a:t> </a:t>
            </a:r>
            <a:r>
              <a:rPr lang="fr-FR" dirty="0" smtClean="0"/>
              <a:t>besoins </a:t>
            </a:r>
            <a:r>
              <a:rPr lang="fr-FR" dirty="0" smtClean="0"/>
              <a:t>et des attentes </a:t>
            </a:r>
            <a:r>
              <a:rPr lang="fr-FR" dirty="0" smtClean="0"/>
              <a:t>de </a:t>
            </a:r>
            <a:r>
              <a:rPr lang="fr-FR" dirty="0" smtClean="0"/>
              <a:t>la société;</a:t>
            </a:r>
          </a:p>
          <a:p>
            <a:pPr lvl="0" algn="just">
              <a:buFont typeface="Arial" pitchFamily="34" charset="0"/>
              <a:buChar char="•"/>
            </a:pPr>
            <a:r>
              <a:rPr lang="fr-FR" dirty="0" smtClean="0"/>
              <a:t> Expliciter comment </a:t>
            </a:r>
            <a:r>
              <a:rPr lang="fr-FR" dirty="0" smtClean="0"/>
              <a:t>les</a:t>
            </a:r>
            <a:r>
              <a:rPr lang="ar-DZ" dirty="0" smtClean="0"/>
              <a:t> </a:t>
            </a:r>
            <a:r>
              <a:rPr lang="fr-FR" dirty="0" smtClean="0"/>
              <a:t>valeurs</a:t>
            </a:r>
            <a:r>
              <a:rPr lang="ar-DZ" dirty="0" smtClean="0"/>
              <a:t> </a:t>
            </a:r>
            <a:r>
              <a:rPr lang="fr-FR" dirty="0" smtClean="0"/>
              <a:t>de </a:t>
            </a:r>
            <a:r>
              <a:rPr lang="fr-FR" dirty="0" smtClean="0"/>
              <a:t>la profession peuvent se traduire </a:t>
            </a:r>
            <a:r>
              <a:rPr lang="fr-FR" dirty="0" smtClean="0"/>
              <a:t>en</a:t>
            </a:r>
            <a:r>
              <a:rPr lang="ar-DZ" dirty="0" smtClean="0"/>
              <a:t> </a:t>
            </a:r>
            <a:r>
              <a:rPr lang="fr-FR" dirty="0" smtClean="0"/>
              <a:t>termes</a:t>
            </a:r>
            <a:r>
              <a:rPr lang="ar-DZ" dirty="0" smtClean="0"/>
              <a:t> </a:t>
            </a:r>
            <a:r>
              <a:rPr lang="fr-FR" dirty="0" smtClean="0"/>
              <a:t>d’exigences </a:t>
            </a:r>
            <a:r>
              <a:rPr lang="fr-FR" dirty="0" smtClean="0"/>
              <a:t>professionnelles pour les pratiques à mettre en  </a:t>
            </a:r>
            <a:r>
              <a:rPr lang="fr-FR" dirty="0" smtClean="0"/>
              <a:t>œuvre;</a:t>
            </a:r>
            <a:endParaRPr lang="fr-FR" dirty="0" smtClean="0"/>
          </a:p>
          <a:p>
            <a:pPr lvl="0" algn="just">
              <a:buFont typeface="Arial" pitchFamily="34" charset="0"/>
              <a:buChar char="•"/>
            </a:pPr>
            <a:r>
              <a:rPr lang="fr-FR" dirty="0" smtClean="0"/>
              <a:t> Positionner le métier, sa spécificité et ses relations </a:t>
            </a:r>
            <a:r>
              <a:rPr lang="fr-FR" dirty="0" smtClean="0"/>
              <a:t>par</a:t>
            </a:r>
            <a:r>
              <a:rPr lang="ar-DZ" dirty="0" smtClean="0"/>
              <a:t> </a:t>
            </a:r>
            <a:r>
              <a:rPr lang="fr-FR" dirty="0" smtClean="0"/>
              <a:t>rapport</a:t>
            </a:r>
            <a:r>
              <a:rPr lang="ar-DZ" dirty="0" smtClean="0"/>
              <a:t> </a:t>
            </a:r>
            <a:r>
              <a:rPr lang="fr-FR" dirty="0" smtClean="0"/>
              <a:t>aux </a:t>
            </a:r>
            <a:r>
              <a:rPr lang="fr-FR" dirty="0" smtClean="0"/>
              <a:t>autres professions du </a:t>
            </a:r>
            <a:r>
              <a:rPr lang="fr-FR" dirty="0" smtClean="0"/>
              <a:t>secteur;</a:t>
            </a:r>
            <a:endParaRPr lang="fr-FR" dirty="0" smtClean="0"/>
          </a:p>
          <a:p>
            <a:pPr lvl="0" algn="just">
              <a:buFont typeface="Arial" pitchFamily="34" charset="0"/>
              <a:buChar char="•"/>
            </a:pPr>
            <a:r>
              <a:rPr lang="ar-DZ" dirty="0" smtClean="0"/>
              <a:t> </a:t>
            </a:r>
            <a:r>
              <a:rPr lang="fr-FR" dirty="0" smtClean="0"/>
              <a:t>Proposer </a:t>
            </a:r>
            <a:r>
              <a:rPr lang="fr-FR" dirty="0" smtClean="0"/>
              <a:t>des points </a:t>
            </a:r>
            <a:r>
              <a:rPr lang="fr-FR" dirty="0" smtClean="0"/>
              <a:t>de</a:t>
            </a:r>
            <a:r>
              <a:rPr lang="ar-DZ" dirty="0" smtClean="0"/>
              <a:t> </a:t>
            </a:r>
            <a:r>
              <a:rPr lang="fr-FR" dirty="0" smtClean="0"/>
              <a:t>repères </a:t>
            </a:r>
            <a:r>
              <a:rPr lang="fr-FR" dirty="0" smtClean="0"/>
              <a:t>pour aider à </a:t>
            </a:r>
            <a:r>
              <a:rPr lang="fr-FR" dirty="0" smtClean="0"/>
              <a:t>construire</a:t>
            </a:r>
            <a:r>
              <a:rPr lang="ar-DZ" dirty="0" smtClean="0"/>
              <a:t> </a:t>
            </a:r>
            <a:r>
              <a:rPr lang="fr-FR" dirty="0" smtClean="0"/>
              <a:t>des </a:t>
            </a:r>
            <a:r>
              <a:rPr lang="fr-FR" dirty="0" smtClean="0"/>
              <a:t>identités professionnelles;</a:t>
            </a:r>
          </a:p>
          <a:p>
            <a:pPr lvl="0" algn="just">
              <a:buFont typeface="Arial" pitchFamily="34" charset="0"/>
              <a:buChar char="•"/>
            </a:pPr>
            <a:r>
              <a:rPr lang="ar-DZ" dirty="0" smtClean="0"/>
              <a:t> </a:t>
            </a:r>
            <a:r>
              <a:rPr lang="fr-FR" dirty="0" smtClean="0"/>
              <a:t>Fournir  </a:t>
            </a:r>
            <a:r>
              <a:rPr lang="fr-FR" dirty="0" smtClean="0"/>
              <a:t>des critères pour  procéder  à la mise en œuvre de processus d’analyse, de partage et  de capitalisation des pratiques  professionnelle;</a:t>
            </a:r>
          </a:p>
          <a:p>
            <a:pPr lvl="0" algn="just">
              <a:buFont typeface="Arial" pitchFamily="34" charset="0"/>
              <a:buChar char="•"/>
            </a:pPr>
            <a:r>
              <a:rPr lang="ar-DZ" dirty="0" smtClean="0"/>
              <a:t> </a:t>
            </a:r>
            <a:r>
              <a:rPr lang="fr-FR" dirty="0" smtClean="0"/>
              <a:t>Relier </a:t>
            </a:r>
            <a:r>
              <a:rPr lang="fr-FR" dirty="0" smtClean="0"/>
              <a:t>les  </a:t>
            </a:r>
            <a:r>
              <a:rPr lang="fr-FR" dirty="0" smtClean="0"/>
              <a:t>compétences  </a:t>
            </a:r>
            <a:r>
              <a:rPr lang="fr-FR" dirty="0" smtClean="0"/>
              <a:t>requises à des grandes familles de situations dans lesquelles elles peuvent et doivent être mobilisées;</a:t>
            </a:r>
          </a:p>
          <a:p>
            <a:pPr lvl="0" algn="just">
              <a:buFont typeface="Arial" pitchFamily="34" charset="0"/>
              <a:buChar char="•"/>
            </a:pPr>
            <a:r>
              <a:rPr lang="ar-DZ" dirty="0" smtClean="0"/>
              <a:t> </a:t>
            </a:r>
            <a:r>
              <a:rPr lang="fr-FR" dirty="0" smtClean="0"/>
              <a:t>Orienter </a:t>
            </a:r>
            <a:r>
              <a:rPr lang="fr-FR" dirty="0" smtClean="0"/>
              <a:t>les programmes de </a:t>
            </a:r>
            <a:r>
              <a:rPr lang="fr-FR" dirty="0" smtClean="0"/>
              <a:t>formation</a:t>
            </a:r>
            <a:r>
              <a:rPr lang="ar-DZ" dirty="0" smtClean="0"/>
              <a:t> </a:t>
            </a:r>
            <a:r>
              <a:rPr lang="fr-FR" dirty="0" smtClean="0"/>
              <a:t>initiale </a:t>
            </a:r>
            <a:r>
              <a:rPr lang="fr-FR" dirty="0" smtClean="0"/>
              <a:t>et continue du métier et contribuer  à améliorer leur qualité;</a:t>
            </a:r>
          </a:p>
          <a:p>
            <a:pPr lvl="0" algn="just">
              <a:buFont typeface="Arial" pitchFamily="34" charset="0"/>
              <a:buChar char="•"/>
            </a:pPr>
            <a:r>
              <a:rPr lang="ar-DZ" dirty="0" smtClean="0"/>
              <a:t> </a:t>
            </a:r>
            <a:r>
              <a:rPr lang="fr-FR" dirty="0" smtClean="0"/>
              <a:t>Expliciter </a:t>
            </a:r>
            <a:r>
              <a:rPr lang="fr-FR" dirty="0" smtClean="0"/>
              <a:t>les règles de l’art du métier pouvant s’appliquer aux divers contextes et spécificités de sa mise en </a:t>
            </a:r>
            <a:r>
              <a:rPr lang="fr-FR" dirty="0" smtClean="0"/>
              <a:t>œuvre;</a:t>
            </a:r>
            <a:endParaRPr lang="fr-FR" dirty="0" smtClean="0"/>
          </a:p>
          <a:p>
            <a:pPr lvl="0" algn="just">
              <a:buFont typeface="Arial" pitchFamily="34" charset="0"/>
              <a:buChar char="•"/>
            </a:pPr>
            <a:r>
              <a:rPr lang="ar-DZ" dirty="0" smtClean="0"/>
              <a:t> </a:t>
            </a:r>
            <a:r>
              <a:rPr lang="fr-FR" dirty="0" smtClean="0"/>
              <a:t>Aider  </a:t>
            </a:r>
            <a:r>
              <a:rPr lang="fr-FR" dirty="0" smtClean="0"/>
              <a:t>les professionnels à développer des activités de recherche et de formation répondant aux besoins </a:t>
            </a:r>
            <a:r>
              <a:rPr lang="fr-FR" dirty="0" smtClean="0"/>
              <a:t>du</a:t>
            </a:r>
            <a:r>
              <a:rPr lang="ar-DZ" dirty="0" smtClean="0"/>
              <a:t> </a:t>
            </a:r>
            <a:r>
              <a:rPr lang="fr-FR" dirty="0" smtClean="0"/>
              <a:t>secteur </a:t>
            </a:r>
            <a:r>
              <a:rPr lang="fr-FR" dirty="0" smtClean="0"/>
              <a:t>et de ses partenaires.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01080" cy="6297634"/>
          </a:xfrm>
        </p:spPr>
        <p:txBody>
          <a:bodyPr>
            <a:normAutofit fontScale="90000"/>
          </a:bodyPr>
          <a:lstStyle/>
          <a:p>
            <a:pPr algn="l"/>
            <a:r>
              <a:rPr lang="fr-FR" sz="2700" b="1" i="1" u="sng" dirty="0" smtClean="0"/>
              <a:t/>
            </a:r>
            <a:br>
              <a:rPr lang="fr-FR" sz="2700" b="1" i="1" u="sng" dirty="0" smtClean="0"/>
            </a:br>
            <a:r>
              <a:rPr lang="fr-FR" sz="2700" b="1" i="1" u="sng" dirty="0" smtClean="0"/>
              <a:t/>
            </a:r>
            <a:br>
              <a:rPr lang="fr-FR" sz="2700" b="1" i="1" u="sng" dirty="0" smtClean="0"/>
            </a:br>
            <a:r>
              <a:rPr lang="fr-FR" sz="2700" b="1" i="1" u="sng" dirty="0" smtClean="0"/>
              <a:t>Les caractéristiques </a:t>
            </a:r>
            <a:r>
              <a:rPr lang="fr-FR" sz="2700" b="1" i="1" u="sng" dirty="0" smtClean="0"/>
              <a:t>du </a:t>
            </a:r>
            <a:r>
              <a:rPr lang="fr-FR" sz="2700" b="1" i="1" u="sng" dirty="0" smtClean="0"/>
              <a:t>référentiel</a:t>
            </a:r>
            <a:r>
              <a:rPr lang="fr-FR" sz="2700" dirty="0" smtClean="0"/>
              <a:t/>
            </a:r>
            <a:br>
              <a:rPr lang="fr-FR" sz="2700" dirty="0" smtClean="0"/>
            </a:br>
            <a:r>
              <a:rPr lang="fr-FR" sz="2900" dirty="0" smtClean="0"/>
              <a:t>- un </a:t>
            </a:r>
            <a:r>
              <a:rPr lang="fr-FR" sz="2900" dirty="0" smtClean="0"/>
              <a:t>document simple à comprendre, ce qui suppose l’emploi d’un vocabulaire adapté à la profession;</a:t>
            </a:r>
            <a:br>
              <a:rPr lang="fr-FR" sz="2900" dirty="0" smtClean="0"/>
            </a:br>
            <a:r>
              <a:rPr lang="fr-FR" sz="2900" dirty="0" smtClean="0"/>
              <a:t>- </a:t>
            </a:r>
            <a:r>
              <a:rPr lang="fr-FR" sz="2900" dirty="0" smtClean="0"/>
              <a:t>un document facile à actualiser et qui aille à </a:t>
            </a:r>
            <a:r>
              <a:rPr lang="fr-FR" sz="2900" dirty="0" smtClean="0"/>
              <a:t>l’essentiel;</a:t>
            </a:r>
            <a:r>
              <a:rPr lang="fr-FR" sz="2900" dirty="0" smtClean="0"/>
              <a:t/>
            </a:r>
            <a:br>
              <a:rPr lang="fr-FR" sz="2900" dirty="0" smtClean="0"/>
            </a:br>
            <a:r>
              <a:rPr lang="fr-FR" sz="2900" dirty="0" smtClean="0"/>
              <a:t> </a:t>
            </a:r>
            <a:r>
              <a:rPr lang="fr-FR" sz="2900" dirty="0" smtClean="0"/>
              <a:t>- un </a:t>
            </a:r>
            <a:r>
              <a:rPr lang="fr-FR" sz="2900" dirty="0" smtClean="0"/>
              <a:t>document  générique,  c’est-à-dire pertinent  pour les </a:t>
            </a:r>
            <a:r>
              <a:rPr lang="fr-FR" sz="2900" dirty="0" smtClean="0"/>
              <a:t>diverses </a:t>
            </a:r>
            <a:r>
              <a:rPr lang="fr-FR" sz="2900" dirty="0" smtClean="0"/>
              <a:t>spécificités du métier et portant donc sur les </a:t>
            </a:r>
            <a:r>
              <a:rPr lang="fr-FR" sz="2900" dirty="0" smtClean="0"/>
              <a:t>«invariants</a:t>
            </a:r>
            <a:r>
              <a:rPr lang="fr-FR" sz="2900" dirty="0" smtClean="0"/>
              <a:t>» du métier;</a:t>
            </a:r>
            <a:br>
              <a:rPr lang="fr-FR" sz="2900" dirty="0" smtClean="0"/>
            </a:br>
            <a:r>
              <a:rPr lang="fr-FR" sz="2900" dirty="0" smtClean="0"/>
              <a:t>- </a:t>
            </a:r>
            <a:r>
              <a:rPr lang="fr-FR" sz="2900" dirty="0" smtClean="0"/>
              <a:t>un document conjuguant le </a:t>
            </a:r>
            <a:r>
              <a:rPr lang="fr-FR" sz="2900" dirty="0" smtClean="0"/>
              <a:t>nécessaire besoin d’orientation </a:t>
            </a:r>
            <a:r>
              <a:rPr lang="fr-FR" sz="2900" dirty="0" smtClean="0"/>
              <a:t>des pratiques professionnelles avec la non moins nécessaire </a:t>
            </a:r>
            <a:r>
              <a:rPr lang="fr-FR" sz="2900" dirty="0" smtClean="0"/>
              <a:t>exigence de </a:t>
            </a:r>
            <a:r>
              <a:rPr lang="fr-FR" sz="2900" dirty="0" smtClean="0"/>
              <a:t>laisser des marges de manœuvre pour les initiatives à prendre face à la diversité des situations et contextes  réels de </a:t>
            </a:r>
            <a:r>
              <a:rPr lang="fr-FR" sz="2900" dirty="0" smtClean="0"/>
              <a:t>travail </a:t>
            </a:r>
            <a:r>
              <a:rPr lang="fr-FR" sz="2900" dirty="0" smtClean="0"/>
              <a:t>qu’ils peuvent </a:t>
            </a:r>
            <a:r>
              <a:rPr lang="fr-FR" sz="2900" dirty="0" smtClean="0"/>
              <a:t>être amenés </a:t>
            </a:r>
            <a:r>
              <a:rPr lang="fr-FR" sz="2900" dirty="0" smtClean="0"/>
              <a:t>à rencontrer et à traiter;</a:t>
            </a:r>
            <a:br>
              <a:rPr lang="fr-FR" sz="2900" dirty="0" smtClean="0"/>
            </a:br>
            <a:r>
              <a:rPr lang="fr-FR" sz="2900" dirty="0" smtClean="0"/>
              <a:t>- </a:t>
            </a:r>
            <a:r>
              <a:rPr lang="fr-FR" sz="2900" dirty="0" smtClean="0"/>
              <a:t>un document permettant de répondre à la question: «a quoi reconnaîtra-t-on qu’un </a:t>
            </a:r>
            <a:r>
              <a:rPr lang="fr-FR" sz="2900" dirty="0" smtClean="0"/>
              <a:t>travailleur </a:t>
            </a:r>
            <a:r>
              <a:rPr lang="fr-FR" sz="2900" dirty="0" smtClean="0"/>
              <a:t>est compétent et que l’on peut donc lui faire confiance ?»</a:t>
            </a:r>
            <a:r>
              <a:rPr lang="fr-FR" dirty="0" smtClean="0"/>
              <a:t/>
            </a:r>
            <a:br>
              <a:rPr lang="fr-FR" dirty="0" smtClean="0"/>
            </a:b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14283" y="214289"/>
          <a:ext cx="8715435" cy="381000"/>
        </p:xfrm>
        <a:graphic>
          <a:graphicData uri="http://schemas.openxmlformats.org/drawingml/2006/table">
            <a:tbl>
              <a:tblPr/>
              <a:tblGrid>
                <a:gridCol w="1202129"/>
                <a:gridCol w="6311177"/>
                <a:gridCol w="1202129"/>
              </a:tblGrid>
              <a:tr h="309562">
                <a:tc>
                  <a:txBody>
                    <a:bodyPr/>
                    <a:lstStyle/>
                    <a:p>
                      <a:pPr algn="ctr">
                        <a:spcBef>
                          <a:spcPts val="600"/>
                        </a:spcBef>
                        <a:spcAft>
                          <a:spcPts val="0"/>
                        </a:spcAft>
                      </a:pPr>
                      <a:r>
                        <a:rPr lang="fr-FR" sz="1000" b="1" dirty="0">
                          <a:latin typeface="Arial"/>
                          <a:ea typeface="Times New Roman"/>
                        </a:rPr>
                        <a:t>E.P.E</a:t>
                      </a:r>
                      <a:endParaRPr lang="fr-FR" sz="1100" dirty="0">
                        <a:latin typeface="Times New Roman"/>
                        <a:ea typeface="Times New Roman"/>
                      </a:endParaRPr>
                    </a:p>
                    <a:p>
                      <a:pPr algn="ctr">
                        <a:spcBef>
                          <a:spcPts val="600"/>
                        </a:spcBef>
                        <a:spcAft>
                          <a:spcPts val="0"/>
                        </a:spcAft>
                      </a:pPr>
                      <a:r>
                        <a:rPr lang="fr-FR" sz="1000" b="1" dirty="0">
                          <a:latin typeface="Arial"/>
                          <a:ea typeface="Times New Roman"/>
                        </a:rPr>
                        <a:t>A.D.E</a:t>
                      </a:r>
                      <a:endParaRPr lang="fr-FR" sz="11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200"/>
                        </a:spcBef>
                        <a:spcAft>
                          <a:spcPts val="0"/>
                        </a:spcAft>
                      </a:pPr>
                      <a:r>
                        <a:rPr lang="fr-FR" sz="2400" b="1" i="1" kern="0" dirty="0">
                          <a:latin typeface="Times New Roman"/>
                        </a:rPr>
                        <a:t>FICHE DE POSTE</a:t>
                      </a:r>
                      <a:endParaRPr lang="fr-FR" sz="1600" b="1" kern="0"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spcBef>
                          <a:spcPts val="600"/>
                        </a:spcBef>
                        <a:spcAft>
                          <a:spcPts val="0"/>
                        </a:spcAft>
                      </a:pPr>
                      <a:r>
                        <a:rPr lang="fr-FR" sz="1000" b="1" dirty="0">
                          <a:latin typeface="Arial"/>
                          <a:ea typeface="Times New Roman"/>
                        </a:rPr>
                        <a:t>CODE   : 00</a:t>
                      </a:r>
                      <a:endParaRPr lang="fr-FR" sz="1100" dirty="0">
                        <a:latin typeface="Times New Roman"/>
                        <a:ea typeface="Times New Roman"/>
                      </a:endParaRPr>
                    </a:p>
                    <a:p>
                      <a:pPr>
                        <a:spcBef>
                          <a:spcPts val="600"/>
                        </a:spcBef>
                        <a:spcAft>
                          <a:spcPts val="0"/>
                        </a:spcAft>
                      </a:pPr>
                      <a:r>
                        <a:rPr lang="fr-FR" sz="1000" b="1" dirty="0">
                          <a:latin typeface="Arial"/>
                          <a:ea typeface="Times New Roman"/>
                        </a:rPr>
                        <a:t>INDICE : 00</a:t>
                      </a:r>
                      <a:endParaRPr lang="fr-FR" sz="11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au 2"/>
          <p:cNvGraphicFramePr>
            <a:graphicFrameLocks noGrp="1"/>
          </p:cNvGraphicFramePr>
          <p:nvPr/>
        </p:nvGraphicFramePr>
        <p:xfrm>
          <a:off x="142844" y="714356"/>
          <a:ext cx="8858312" cy="6167095"/>
        </p:xfrm>
        <a:graphic>
          <a:graphicData uri="http://schemas.openxmlformats.org/drawingml/2006/table">
            <a:tbl>
              <a:tblPr/>
              <a:tblGrid>
                <a:gridCol w="8858312"/>
              </a:tblGrid>
              <a:tr h="342307">
                <a:tc>
                  <a:txBody>
                    <a:bodyPr/>
                    <a:lstStyle/>
                    <a:p>
                      <a:pPr algn="l">
                        <a:spcAft>
                          <a:spcPts val="0"/>
                        </a:spcAft>
                      </a:pPr>
                      <a:r>
                        <a:rPr lang="fr-FR" sz="1800" b="1" kern="0" dirty="0">
                          <a:solidFill>
                            <a:srgbClr val="0000FF"/>
                          </a:solidFill>
                          <a:latin typeface="Times New Roman"/>
                        </a:rPr>
                        <a:t>1- DENOMINATION  </a:t>
                      </a:r>
                      <a:endParaRPr lang="fr-FR" sz="1800" b="1" kern="0"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42307">
                <a:tc>
                  <a:txBody>
                    <a:bodyPr/>
                    <a:lstStyle/>
                    <a:p>
                      <a:pPr algn="ctr">
                        <a:spcAft>
                          <a:spcPts val="0"/>
                        </a:spcAft>
                      </a:pPr>
                      <a:r>
                        <a:rPr lang="fr-FR" sz="1200" b="1" dirty="0">
                          <a:latin typeface="Arial"/>
                        </a:rPr>
                        <a:t>   </a:t>
                      </a:r>
                      <a:r>
                        <a:rPr lang="fr-FR" sz="2400" b="1" dirty="0">
                          <a:latin typeface="Arial"/>
                        </a:rPr>
                        <a:t>RELEVEUR</a:t>
                      </a:r>
                      <a:r>
                        <a:rPr lang="fr-FR" sz="1200" b="1" dirty="0">
                          <a:latin typeface="Arial"/>
                        </a:rPr>
                        <a:t> </a:t>
                      </a:r>
                      <a:endParaRPr lang="fr-FR" sz="1200" b="1"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307">
                <a:tc>
                  <a:txBody>
                    <a:bodyPr/>
                    <a:lstStyle/>
                    <a:p>
                      <a:pPr algn="l">
                        <a:spcAft>
                          <a:spcPts val="0"/>
                        </a:spcAft>
                      </a:pPr>
                      <a:r>
                        <a:rPr lang="fr-FR" sz="1800" b="1" kern="0" dirty="0">
                          <a:solidFill>
                            <a:srgbClr val="0000FF"/>
                          </a:solidFill>
                          <a:latin typeface="Times New Roman"/>
                        </a:rPr>
                        <a:t>2- MISSIONS</a:t>
                      </a:r>
                      <a:endParaRPr lang="fr-FR" sz="1800" b="1" kern="0"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84615">
                <a:tc>
                  <a:txBody>
                    <a:bodyPr/>
                    <a:lstStyle/>
                    <a:p>
                      <a:pPr algn="just">
                        <a:spcAft>
                          <a:spcPts val="0"/>
                        </a:spcAft>
                      </a:pPr>
                      <a:endParaRPr lang="fr-FR" sz="1200" dirty="0">
                        <a:solidFill>
                          <a:srgbClr val="0000FF"/>
                        </a:solidFill>
                        <a:latin typeface="Arial"/>
                        <a:ea typeface="Times New Roman"/>
                        <a:cs typeface="Times New Roman"/>
                      </a:endParaRPr>
                    </a:p>
                    <a:p>
                      <a:pPr algn="just">
                        <a:spcAft>
                          <a:spcPts val="0"/>
                        </a:spcAft>
                      </a:pPr>
                      <a:r>
                        <a:rPr lang="fr-FR" sz="1600" dirty="0">
                          <a:latin typeface="Arial"/>
                          <a:ea typeface="Times New Roman"/>
                        </a:rPr>
                        <a:t>Recueillir des renseignements nécessaires à la facturation et contribuer à l’information des clients.</a:t>
                      </a:r>
                      <a:endParaRPr lang="fr-FR" sz="24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539">
                <a:tc>
                  <a:txBody>
                    <a:bodyPr/>
                    <a:lstStyle/>
                    <a:p>
                      <a:pPr algn="l">
                        <a:spcAft>
                          <a:spcPts val="0"/>
                        </a:spcAft>
                      </a:pPr>
                      <a:r>
                        <a:rPr lang="fr-FR" sz="1800" b="1" dirty="0">
                          <a:solidFill>
                            <a:srgbClr val="0000FF"/>
                          </a:solidFill>
                          <a:latin typeface="Arial"/>
                        </a:rPr>
                        <a:t>3- ACTIVITES </a:t>
                      </a:r>
                      <a:endParaRPr lang="fr-FR" sz="1800" b="1"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227541">
                <a:tc>
                  <a:txBody>
                    <a:bodyPr/>
                    <a:lstStyle/>
                    <a:p>
                      <a:pPr marL="342900" lvl="0" indent="-342900">
                        <a:spcAft>
                          <a:spcPts val="0"/>
                        </a:spcAft>
                        <a:buFont typeface="Times New Roman"/>
                        <a:buChar char="-"/>
                        <a:tabLst>
                          <a:tab pos="457200" algn="l"/>
                        </a:tabLst>
                      </a:pPr>
                      <a:r>
                        <a:rPr lang="fr-FR" sz="1400" dirty="0" smtClean="0">
                          <a:latin typeface="Arial"/>
                          <a:ea typeface="Times New Roman"/>
                        </a:rPr>
                        <a:t>Organiser </a:t>
                      </a:r>
                      <a:r>
                        <a:rPr lang="fr-FR" sz="1400" dirty="0">
                          <a:latin typeface="Arial"/>
                          <a:ea typeface="Times New Roman"/>
                        </a:rPr>
                        <a:t>sa tournée de relève d’index en fonction des fichiers confiés et du temps imparti.</a:t>
                      </a:r>
                      <a:endParaRPr lang="fr-FR" sz="2000" dirty="0">
                        <a:latin typeface="Times New Roman"/>
                        <a:ea typeface="Times New Roman"/>
                      </a:endParaRPr>
                    </a:p>
                    <a:p>
                      <a:pPr marL="342900" lvl="0" indent="-342900">
                        <a:spcAft>
                          <a:spcPts val="0"/>
                        </a:spcAft>
                        <a:buFont typeface="Times New Roman"/>
                        <a:buChar char="-"/>
                        <a:tabLst>
                          <a:tab pos="457200" algn="l"/>
                        </a:tabLst>
                      </a:pPr>
                      <a:r>
                        <a:rPr lang="fr-FR" sz="1400" dirty="0">
                          <a:latin typeface="Arial"/>
                          <a:ea typeface="Times New Roman"/>
                        </a:rPr>
                        <a:t>Lire les index des compteurs des clients, saisir l’index et renseigner la base de données du fichier </a:t>
                      </a:r>
                      <a:endParaRPr lang="fr-FR" sz="2000" dirty="0">
                        <a:latin typeface="Times New Roman"/>
                        <a:ea typeface="Times New Roman"/>
                      </a:endParaRPr>
                    </a:p>
                    <a:p>
                      <a:pPr indent="412750">
                        <a:spcAft>
                          <a:spcPts val="0"/>
                        </a:spcAft>
                      </a:pPr>
                      <a:r>
                        <a:rPr lang="fr-FR" sz="1400" dirty="0">
                          <a:latin typeface="Arial"/>
                          <a:ea typeface="Times New Roman"/>
                        </a:rPr>
                        <a:t>   relève, détecter et signaler les anomalies à la hiérarchie.</a:t>
                      </a:r>
                      <a:endParaRPr lang="fr-FR" sz="2000" dirty="0">
                        <a:latin typeface="Times New Roman"/>
                        <a:ea typeface="Times New Roman"/>
                      </a:endParaRPr>
                    </a:p>
                    <a:p>
                      <a:pPr marL="342900" lvl="0" indent="-342900">
                        <a:spcAft>
                          <a:spcPts val="0"/>
                        </a:spcAft>
                        <a:buFont typeface="Times New Roman"/>
                        <a:buChar char="-"/>
                        <a:tabLst>
                          <a:tab pos="457200" algn="l"/>
                        </a:tabLst>
                      </a:pPr>
                      <a:r>
                        <a:rPr lang="fr-FR" sz="1400" i="0" dirty="0">
                          <a:latin typeface="Arial"/>
                          <a:ea typeface="Times New Roman"/>
                        </a:rPr>
                        <a:t>Alerter et renseigner les clients en cas d’anomalie. </a:t>
                      </a:r>
                      <a:endParaRPr lang="fr-FR" sz="1400" i="1" dirty="0">
                        <a:latin typeface="Arial"/>
                        <a:ea typeface="Times New Roman"/>
                      </a:endParaRPr>
                    </a:p>
                    <a:p>
                      <a:pPr marL="342900" lvl="0" indent="-342900">
                        <a:spcAft>
                          <a:spcPts val="0"/>
                        </a:spcAft>
                        <a:buFont typeface="Times New Roman"/>
                        <a:buChar char="-"/>
                        <a:tabLst>
                          <a:tab pos="457200" algn="l"/>
                        </a:tabLst>
                      </a:pPr>
                      <a:r>
                        <a:rPr lang="fr-FR" sz="1400" i="0" dirty="0">
                          <a:latin typeface="Arial"/>
                          <a:ea typeface="Times New Roman"/>
                        </a:rPr>
                        <a:t>Répondre aux questions simples du client  et/ou l’orienter vers le service concerné</a:t>
                      </a:r>
                      <a:endParaRPr lang="fr-FR" sz="1400" i="1"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539">
                <a:tc>
                  <a:txBody>
                    <a:bodyPr/>
                    <a:lstStyle/>
                    <a:p>
                      <a:pPr algn="l">
                        <a:spcAft>
                          <a:spcPts val="0"/>
                        </a:spcAft>
                      </a:pPr>
                      <a:r>
                        <a:rPr lang="fr-FR" sz="1800" b="1" dirty="0">
                          <a:solidFill>
                            <a:srgbClr val="0000FF"/>
                          </a:solidFill>
                          <a:latin typeface="Arial"/>
                        </a:rPr>
                        <a:t>4- CURSUS </a:t>
                      </a:r>
                      <a:endParaRPr lang="fr-FR" sz="1800" b="1"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891197">
                <a:tc>
                  <a:txBody>
                    <a:bodyPr/>
                    <a:lstStyle/>
                    <a:p>
                      <a:pPr algn="l">
                        <a:spcAft>
                          <a:spcPts val="0"/>
                        </a:spcAft>
                      </a:pPr>
                      <a:r>
                        <a:rPr lang="fr-FR" sz="1400" b="1" dirty="0">
                          <a:solidFill>
                            <a:srgbClr val="0000FF"/>
                          </a:solidFill>
                          <a:latin typeface="Arial"/>
                        </a:rPr>
                        <a:t>4.1. </a:t>
                      </a:r>
                      <a:r>
                        <a:rPr lang="fr-FR" sz="1400" b="1" dirty="0" err="1">
                          <a:solidFill>
                            <a:srgbClr val="0000FF"/>
                          </a:solidFill>
                          <a:latin typeface="Arial"/>
                        </a:rPr>
                        <a:t>Prerequis</a:t>
                      </a:r>
                      <a:r>
                        <a:rPr lang="fr-FR" sz="1400" b="1" dirty="0">
                          <a:solidFill>
                            <a:srgbClr val="0000FF"/>
                          </a:solidFill>
                          <a:latin typeface="Arial"/>
                        </a:rPr>
                        <a:t> : </a:t>
                      </a:r>
                      <a:r>
                        <a:rPr lang="fr-FR" sz="1400" b="0" dirty="0">
                          <a:latin typeface="Arial"/>
                        </a:rPr>
                        <a:t>Formation en commerce, comptabilité et informatique, logiciel de gestion de la clientèle et facturation, patience, rigueur et sens de l’écoute, bonne acuité visuelle</a:t>
                      </a:r>
                      <a:r>
                        <a:rPr lang="fr-FR" sz="1400" b="0" dirty="0" smtClean="0">
                          <a:latin typeface="Arial"/>
                        </a:rPr>
                        <a:t>.  </a:t>
                      </a:r>
                      <a:endParaRPr lang="fr-FR" sz="1400" b="1" dirty="0">
                        <a:latin typeface="Times New Roman"/>
                      </a:endParaRPr>
                    </a:p>
                    <a:p>
                      <a:pPr algn="l">
                        <a:spcAft>
                          <a:spcPts val="0"/>
                        </a:spcAft>
                      </a:pPr>
                      <a:r>
                        <a:rPr lang="fr-FR" sz="1400" b="1" dirty="0">
                          <a:solidFill>
                            <a:srgbClr val="0000FF"/>
                          </a:solidFill>
                          <a:latin typeface="Arial"/>
                        </a:rPr>
                        <a:t>4.2. Formation de base : </a:t>
                      </a:r>
                      <a:r>
                        <a:rPr lang="fr-FR" sz="1400" b="0" dirty="0">
                          <a:latin typeface="Arial"/>
                        </a:rPr>
                        <a:t>Technicien en marketing</a:t>
                      </a:r>
                      <a:r>
                        <a:rPr lang="fr-FR" sz="1400" b="1" dirty="0">
                          <a:latin typeface="Arial"/>
                        </a:rPr>
                        <a:t> / </a:t>
                      </a:r>
                      <a:r>
                        <a:rPr lang="fr-FR" sz="1400" b="0" dirty="0">
                          <a:latin typeface="Arial"/>
                        </a:rPr>
                        <a:t>commerce/informatique</a:t>
                      </a:r>
                      <a:r>
                        <a:rPr lang="fr-FR" sz="1400" b="1" dirty="0">
                          <a:latin typeface="Arial"/>
                        </a:rPr>
                        <a:t> </a:t>
                      </a:r>
                      <a:endParaRPr lang="fr-FR" sz="1400" b="1" dirty="0">
                        <a:latin typeface="Times New Roman"/>
                      </a:endParaRPr>
                    </a:p>
                    <a:p>
                      <a:pPr algn="l">
                        <a:spcAft>
                          <a:spcPts val="0"/>
                        </a:spcAft>
                      </a:pPr>
                      <a:r>
                        <a:rPr lang="fr-FR" sz="1400" b="1" dirty="0">
                          <a:solidFill>
                            <a:srgbClr val="0000FF"/>
                          </a:solidFill>
                          <a:latin typeface="Times New Roman"/>
                        </a:rPr>
                        <a:t>4.3. </a:t>
                      </a:r>
                      <a:r>
                        <a:rPr lang="fr-FR" sz="1400" b="1" dirty="0">
                          <a:solidFill>
                            <a:srgbClr val="0000FF"/>
                          </a:solidFill>
                          <a:latin typeface="Arial"/>
                        </a:rPr>
                        <a:t>Expérience : </a:t>
                      </a:r>
                      <a:r>
                        <a:rPr lang="fr-FR" sz="1400" b="0" dirty="0">
                          <a:latin typeface="Arial"/>
                        </a:rPr>
                        <a:t>03 années</a:t>
                      </a:r>
                      <a:r>
                        <a:rPr lang="fr-FR" sz="1400" b="0" dirty="0">
                          <a:solidFill>
                            <a:srgbClr val="0000FF"/>
                          </a:solidFill>
                          <a:latin typeface="Times New Roman"/>
                        </a:rPr>
                        <a:t> </a:t>
                      </a:r>
                      <a:endParaRPr lang="fr-FR" sz="1400" b="1"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539">
                <a:tc>
                  <a:txBody>
                    <a:bodyPr/>
                    <a:lstStyle/>
                    <a:p>
                      <a:pPr algn="l">
                        <a:spcAft>
                          <a:spcPts val="0"/>
                        </a:spcAft>
                      </a:pPr>
                      <a:r>
                        <a:rPr lang="fr-FR" sz="1800" b="1" dirty="0">
                          <a:solidFill>
                            <a:srgbClr val="0000FF"/>
                          </a:solidFill>
                          <a:latin typeface="Arial"/>
                        </a:rPr>
                        <a:t>5- POSITIONNEMENT </a:t>
                      </a:r>
                      <a:endParaRPr lang="fr-FR" sz="1800" b="1" dirty="0">
                        <a:latin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183751">
                <a:tc>
                  <a:txBody>
                    <a:bodyPr/>
                    <a:lstStyle/>
                    <a:p>
                      <a:pPr algn="l">
                        <a:spcAft>
                          <a:spcPts val="0"/>
                        </a:spcAft>
                      </a:pPr>
                      <a:r>
                        <a:rPr lang="fr-FR" sz="1600" b="1" dirty="0">
                          <a:solidFill>
                            <a:srgbClr val="0000FF"/>
                          </a:solidFill>
                          <a:latin typeface="Arial"/>
                        </a:rPr>
                        <a:t>5.1- Relations hiérarchique : </a:t>
                      </a:r>
                      <a:endParaRPr lang="fr-FR" sz="1400" b="1" dirty="0">
                        <a:latin typeface="Times New Roman"/>
                      </a:endParaRPr>
                    </a:p>
                    <a:p>
                      <a:pPr>
                        <a:spcAft>
                          <a:spcPts val="0"/>
                        </a:spcAft>
                        <a:tabLst>
                          <a:tab pos="449580" algn="l"/>
                        </a:tabLst>
                      </a:pPr>
                      <a:r>
                        <a:rPr lang="fr-FR" sz="1400" dirty="0">
                          <a:latin typeface="Arial"/>
                          <a:ea typeface="Times New Roman"/>
                        </a:rPr>
                        <a:t>Pour rendre compte de son travail et expliquer les situations particulières</a:t>
                      </a:r>
                      <a:endParaRPr lang="fr-FR" sz="1400" dirty="0">
                        <a:latin typeface="Times New Roman"/>
                        <a:ea typeface="Times New Roman"/>
                      </a:endParaRPr>
                    </a:p>
                    <a:p>
                      <a:pPr algn="l">
                        <a:spcAft>
                          <a:spcPts val="0"/>
                        </a:spcAft>
                      </a:pPr>
                      <a:r>
                        <a:rPr lang="fr-FR" sz="1600" b="1" dirty="0">
                          <a:solidFill>
                            <a:srgbClr val="0000FF"/>
                          </a:solidFill>
                          <a:latin typeface="Arial"/>
                        </a:rPr>
                        <a:t>5.2- Relations fonctionnelles :</a:t>
                      </a:r>
                      <a:endParaRPr lang="fr-FR" sz="1400" b="1" dirty="0">
                        <a:latin typeface="Times New Roman"/>
                      </a:endParaRPr>
                    </a:p>
                    <a:p>
                      <a:pPr>
                        <a:spcAft>
                          <a:spcPts val="0"/>
                        </a:spcAft>
                      </a:pPr>
                      <a:r>
                        <a:rPr lang="fr-FR" sz="1400" dirty="0">
                          <a:latin typeface="Arial"/>
                          <a:ea typeface="Times New Roman"/>
                        </a:rPr>
                        <a:t>- Avec le client pour assurer de bonnes relations,</a:t>
                      </a:r>
                      <a:endParaRPr lang="fr-FR" sz="2000" dirty="0">
                        <a:latin typeface="Times New Roman"/>
                        <a:ea typeface="Times New Roman"/>
                      </a:endParaRPr>
                    </a:p>
                    <a:p>
                      <a:pPr>
                        <a:spcAft>
                          <a:spcPts val="0"/>
                        </a:spcAft>
                      </a:pPr>
                      <a:r>
                        <a:rPr lang="fr-FR" sz="1400" dirty="0">
                          <a:latin typeface="Arial"/>
                          <a:ea typeface="Times New Roman"/>
                        </a:rPr>
                        <a:t>- Avec le service pour transmettre les informations recueillies.</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14281" y="-8"/>
          <a:ext cx="8786877" cy="6858000"/>
        </p:xfrm>
        <a:graphic>
          <a:graphicData uri="http://schemas.openxmlformats.org/drawingml/2006/table">
            <a:tbl>
              <a:tblPr/>
              <a:tblGrid>
                <a:gridCol w="6968901"/>
                <a:gridCol w="454494"/>
                <a:gridCol w="454494"/>
                <a:gridCol w="454494"/>
                <a:gridCol w="454494"/>
              </a:tblGrid>
              <a:tr h="297000">
                <a:tc gridSpan="5">
                  <a:txBody>
                    <a:bodyPr/>
                    <a:lstStyle/>
                    <a:p>
                      <a:pPr>
                        <a:spcAft>
                          <a:spcPts val="0"/>
                        </a:spcAft>
                      </a:pPr>
                      <a:r>
                        <a:rPr lang="fr-FR" sz="1800" b="1" dirty="0">
                          <a:solidFill>
                            <a:srgbClr val="0000FF"/>
                          </a:solidFill>
                          <a:latin typeface="Arial"/>
                          <a:ea typeface="Times New Roman"/>
                        </a:rPr>
                        <a:t>6- COMPETENCES :</a:t>
                      </a:r>
                      <a:endParaRPr lang="fr-FR" sz="18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97000">
                <a:tc>
                  <a:txBody>
                    <a:bodyPr/>
                    <a:lstStyle/>
                    <a:p>
                      <a:pPr>
                        <a:spcAft>
                          <a:spcPts val="0"/>
                        </a:spcAft>
                      </a:pPr>
                      <a:r>
                        <a:rPr lang="fr-FR" sz="1400" b="1" dirty="0">
                          <a:solidFill>
                            <a:srgbClr val="0000FF"/>
                          </a:solidFill>
                          <a:latin typeface="Arial"/>
                          <a:ea typeface="Times New Roman"/>
                        </a:rPr>
                        <a:t>Le titulaire doit être capable de :</a:t>
                      </a:r>
                      <a:endParaRPr lang="fr-FR" sz="18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fr-FR" sz="1400" b="1" dirty="0">
                          <a:solidFill>
                            <a:srgbClr val="0000FF"/>
                          </a:solidFill>
                          <a:latin typeface="Times New Roman"/>
                        </a:rPr>
                        <a:t>Niveau de maîtrise</a:t>
                      </a: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297000">
                <a:tc>
                  <a:txBody>
                    <a:bodyPr/>
                    <a:lstStyle/>
                    <a:p>
                      <a:pPr>
                        <a:spcAft>
                          <a:spcPts val="0"/>
                        </a:spcAft>
                      </a:pPr>
                      <a:r>
                        <a:rPr lang="fr-FR" sz="1600" b="1" dirty="0">
                          <a:solidFill>
                            <a:srgbClr val="0000FF"/>
                          </a:solidFill>
                          <a:latin typeface="Arial"/>
                          <a:ea typeface="Times New Roman"/>
                        </a:rPr>
                        <a:t>6.1- Savoirs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a:solidFill>
                            <a:srgbClr val="0000FF"/>
                          </a:solidFill>
                          <a:latin typeface="Arial"/>
                          <a:ea typeface="Times New Roman"/>
                        </a:rPr>
                        <a:t>1</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a:solidFill>
                            <a:srgbClr val="0000FF"/>
                          </a:solidFill>
                          <a:latin typeface="Arial"/>
                          <a:ea typeface="Times New Roman"/>
                        </a:rPr>
                        <a:t>2</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dirty="0">
                          <a:solidFill>
                            <a:srgbClr val="0000FF"/>
                          </a:solidFill>
                          <a:latin typeface="Arial"/>
                          <a:ea typeface="Times New Roman"/>
                        </a:rPr>
                        <a:t>3</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b="1">
                          <a:solidFill>
                            <a:srgbClr val="0000FF"/>
                          </a:solidFill>
                          <a:latin typeface="Arial"/>
                          <a:ea typeface="Times New Roman"/>
                        </a:rPr>
                        <a:t>4</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Connaissances en marketing et techniques de vente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Connaissances en techniques et réseaux de distribution grand public</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Maîtrise des logiciels de gestion de la clientèle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Connaissances en  facturation et le recouvrement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Connaissances sur le réseau de distribution et son exploitation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Connaissances en lecture, interprétation et explication des documents </a:t>
                      </a:r>
                      <a:r>
                        <a:rPr lang="fr-FR" sz="1200" dirty="0">
                          <a:latin typeface="Arial"/>
                          <a:ea typeface="Times New Roman"/>
                        </a:rPr>
                        <a:t>commerciaux</a:t>
                      </a:r>
                      <a:r>
                        <a:rPr lang="fr-FR" sz="1400" dirty="0">
                          <a:latin typeface="Arial"/>
                          <a:ea typeface="Times New Roman"/>
                        </a:rPr>
                        <a:t>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00">
                <a:tc>
                  <a:txBody>
                    <a:bodyPr/>
                    <a:lstStyle/>
                    <a:p>
                      <a:pPr>
                        <a:spcAft>
                          <a:spcPts val="0"/>
                        </a:spcAft>
                      </a:pPr>
                      <a:r>
                        <a:rPr lang="fr-FR" sz="1600" b="1" dirty="0">
                          <a:solidFill>
                            <a:srgbClr val="0000FF"/>
                          </a:solidFill>
                          <a:latin typeface="Arial"/>
                          <a:ea typeface="Times New Roman"/>
                        </a:rPr>
                        <a:t>6.2 – Savoirs faire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Ecouter le client et répondre a ces doléances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Renseigner une base de donnée et en extraire des informations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Organiser le temps et rationaliser les déplacements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Conseiller et orienter un client selon ses besoins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Rendre compte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400" dirty="0">
                          <a:latin typeface="Arial"/>
                          <a:ea typeface="Times New Roman"/>
                        </a:rPr>
                        <a:t>Renseigner une fiche réclamation client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a:spcAft>
                          <a:spcPts val="0"/>
                        </a:spcAft>
                      </a:pPr>
                      <a:r>
                        <a:rPr lang="fr-FR" sz="1600" b="1" dirty="0">
                          <a:solidFill>
                            <a:srgbClr val="0000FF"/>
                          </a:solidFill>
                          <a:latin typeface="Arial"/>
                          <a:ea typeface="Times New Roman"/>
                        </a:rPr>
                        <a:t>6.3 – Savoirs être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297000">
                <a:tc>
                  <a:txBody>
                    <a:bodyPr/>
                    <a:lstStyle/>
                    <a:p>
                      <a:pPr marL="342900" lvl="0" indent="-342900">
                        <a:spcAft>
                          <a:spcPts val="0"/>
                        </a:spcAft>
                        <a:buFont typeface="Symbol"/>
                        <a:buChar char=""/>
                        <a:tabLst>
                          <a:tab pos="457200" algn="l"/>
                        </a:tabLst>
                      </a:pPr>
                      <a:r>
                        <a:rPr lang="fr-FR" sz="1600" dirty="0">
                          <a:latin typeface="Arial"/>
                          <a:ea typeface="Times New Roman"/>
                        </a:rPr>
                        <a:t>Etre communicatif et avoir l’esprit d’équipe</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Arial"/>
                          <a:ea typeface="Times New Roman"/>
                        </a:rPr>
                        <a:t>x</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600" dirty="0">
                          <a:latin typeface="Arial"/>
                          <a:ea typeface="Times New Roman"/>
                        </a:rPr>
                        <a:t>Avoir le sens de la précision et de l’organisation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600" dirty="0">
                          <a:latin typeface="Arial"/>
                          <a:ea typeface="Times New Roman"/>
                        </a:rPr>
                        <a:t>Etre dextre et patient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Arial"/>
                          <a:ea typeface="Times New Roman"/>
                        </a:rPr>
                        <a:t>x</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600" dirty="0">
                          <a:latin typeface="Arial"/>
                          <a:ea typeface="Times New Roman"/>
                        </a:rPr>
                        <a:t>Avoir un haut sens d’écoute et d’attention  </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Arial"/>
                          <a:ea typeface="Times New Roman"/>
                        </a:rPr>
                        <a:t>x</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600" dirty="0">
                          <a:latin typeface="Arial"/>
                          <a:ea typeface="Times New Roman"/>
                        </a:rPr>
                        <a:t>Etre disponible, dynamique et capable de rendre compte</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dirty="0">
                          <a:latin typeface="Arial"/>
                          <a:ea typeface="Times New Roman"/>
                        </a:rPr>
                        <a:t>x</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00">
                <a:tc>
                  <a:txBody>
                    <a:bodyPr/>
                    <a:lstStyle/>
                    <a:p>
                      <a:pPr marL="342900" lvl="0" indent="-342900">
                        <a:spcAft>
                          <a:spcPts val="0"/>
                        </a:spcAft>
                        <a:buFont typeface="Symbol"/>
                        <a:buChar char=""/>
                        <a:tabLst>
                          <a:tab pos="457200" algn="l"/>
                        </a:tabLst>
                      </a:pPr>
                      <a:r>
                        <a:rPr lang="fr-FR" sz="1600" dirty="0">
                          <a:latin typeface="Arial"/>
                          <a:ea typeface="Times New Roman"/>
                        </a:rPr>
                        <a:t>Etre correcte et présentable</a:t>
                      </a:r>
                      <a:endParaRPr lang="fr-FR" sz="2000" dirty="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600">
                          <a:latin typeface="Arial"/>
                          <a:ea typeface="Times New Roman"/>
                        </a:rPr>
                        <a:t>x</a:t>
                      </a:r>
                      <a:endParaRPr lang="fr-FR" sz="2000">
                        <a:latin typeface="Times New Roman"/>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600" dirty="0">
                        <a:latin typeface="Arial"/>
                        <a:ea typeface="Times New Roman"/>
                      </a:endParaRPr>
                    </a:p>
                  </a:txBody>
                  <a:tcPr marL="40874" marR="40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440510"/>
          </a:xfrm>
        </p:spPr>
        <p:txBody>
          <a:bodyPr>
            <a:normAutofit/>
          </a:bodyPr>
          <a:lstStyle/>
          <a:p>
            <a:pPr rtl="1"/>
            <a:r>
              <a:rPr lang="ar-SA" b="1" dirty="0"/>
              <a:t>توصيف مناصب العمل</a:t>
            </a:r>
            <a:r>
              <a:rPr lang="fr-FR" dirty="0"/>
              <a:t/>
            </a:r>
            <a:br>
              <a:rPr lang="fr-FR" dirty="0"/>
            </a:br>
            <a:r>
              <a:rPr lang="ar-SA" dirty="0"/>
              <a:t> </a:t>
            </a:r>
            <a:r>
              <a:rPr lang="ar-SA" sz="3100" dirty="0" smtClean="0"/>
              <a:t>تميّز </a:t>
            </a:r>
            <a:r>
              <a:rPr lang="ar-SA" sz="3100" dirty="0"/>
              <a:t>الأدبيات </a:t>
            </a:r>
            <a:r>
              <a:rPr lang="ar-SA" sz="3100" dirty="0" err="1"/>
              <a:t>الأنجلوسكسونية</a:t>
            </a:r>
            <a:r>
              <a:rPr lang="ar-SA" sz="3100" dirty="0"/>
              <a:t> بين عبارتي </a:t>
            </a:r>
            <a:r>
              <a:rPr lang="fr-FR" sz="3100" i="1" dirty="0"/>
              <a:t>Job Description</a:t>
            </a:r>
            <a:r>
              <a:rPr lang="ar-SA" sz="3100" dirty="0"/>
              <a:t>  و </a:t>
            </a:r>
            <a:r>
              <a:rPr lang="fr-FR" sz="3100" i="1" dirty="0"/>
              <a:t>Job </a:t>
            </a:r>
            <a:r>
              <a:rPr lang="fr-FR" sz="3100" i="1" dirty="0" err="1"/>
              <a:t>Specification</a:t>
            </a:r>
            <a:r>
              <a:rPr lang="ar-SA" sz="3100" dirty="0"/>
              <a:t> و تخصّص كل منهما للتعبير عن دلالة خاصة، غير أن ترجمة هذين التعبيرين إلى اللغات الأخرى (لاسيما اللغة الفرنسية) قد أحدث شيئا من الارتباك أضحت بسببه هذه المفاهيم غير منضبطة </a:t>
            </a:r>
            <a:r>
              <a:rPr lang="ar-SA" sz="3100" dirty="0" err="1"/>
              <a:t>و</a:t>
            </a:r>
            <a:r>
              <a:rPr lang="ar-SA" sz="3100" dirty="0"/>
              <a:t> سببا للتشويش في فهم هذا الموضوع لدى الباحثين أو الدارسين، لذلك يتوجب علينا الوقوف مليا عند هذه المصطلحات بغية استجلاء دلالاتها </a:t>
            </a:r>
            <a:r>
              <a:rPr lang="ar-SA" sz="3100" dirty="0" err="1"/>
              <a:t>و</a:t>
            </a:r>
            <a:r>
              <a:rPr lang="ar-SA" sz="3100" dirty="0"/>
              <a:t> توضيح معانيها.</a:t>
            </a:r>
            <a:r>
              <a:rPr lang="fr-FR" sz="3100" dirty="0"/>
              <a:t/>
            </a:r>
            <a:br>
              <a:rPr lang="fr-FR" sz="3100" dirty="0"/>
            </a:br>
            <a:r>
              <a:rPr lang="ar-SA" sz="3100" dirty="0"/>
              <a:t> </a:t>
            </a:r>
            <a:r>
              <a:rPr lang="fr-FR" sz="3100" dirty="0"/>
              <a:t/>
            </a:r>
            <a:br>
              <a:rPr lang="fr-FR" sz="3100" dirty="0"/>
            </a:br>
            <a:r>
              <a:rPr lang="ar-SA" sz="3100" dirty="0"/>
              <a:t>* يعرّف </a:t>
            </a:r>
            <a:r>
              <a:rPr lang="fr-FR" sz="3100" i="1" dirty="0"/>
              <a:t>H.T. Graham</a:t>
            </a:r>
            <a:r>
              <a:rPr lang="ar-SA" sz="3100" dirty="0"/>
              <a:t> توصيف المنصب </a:t>
            </a:r>
            <a:r>
              <a:rPr lang="fr-FR" sz="3100" i="1" dirty="0"/>
              <a:t>Job Description</a:t>
            </a:r>
            <a:r>
              <a:rPr lang="ar-SA" sz="3100" dirty="0"/>
              <a:t> بقوله: </a:t>
            </a:r>
            <a:r>
              <a:rPr lang="ar-SA" sz="3100" i="1" dirty="0"/>
              <a:t>"هو بيان شامل للأهداف </a:t>
            </a:r>
            <a:r>
              <a:rPr lang="ar-SA" sz="3100" i="1" dirty="0" err="1"/>
              <a:t>و</a:t>
            </a:r>
            <a:r>
              <a:rPr lang="ar-SA" sz="3100" i="1" dirty="0"/>
              <a:t> الواجبات </a:t>
            </a:r>
            <a:r>
              <a:rPr lang="ar-SA" sz="3100" i="1" dirty="0" err="1"/>
              <a:t>و</a:t>
            </a:r>
            <a:r>
              <a:rPr lang="ar-SA" sz="3100" i="1" dirty="0"/>
              <a:t> المسئوليات المرتبطة بعمل </a:t>
            </a:r>
            <a:r>
              <a:rPr lang="ar-SA" sz="3100" i="1" dirty="0" smtClean="0"/>
              <a:t>معيّن</a:t>
            </a:r>
            <a:r>
              <a:rPr lang="ar-DZ" sz="3100" i="1" dirty="0" smtClean="0"/>
              <a:t>.</a:t>
            </a:r>
            <a:endParaRPr lang="fr-FR" sz="3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28"/>
            <a:ext cx="8715436" cy="6297634"/>
          </a:xfrm>
        </p:spPr>
        <p:txBody>
          <a:bodyPr>
            <a:normAutofit fontScale="90000"/>
          </a:bodyPr>
          <a:lstStyle/>
          <a:p>
            <a:pPr rtl="1"/>
            <a:r>
              <a:rPr lang="ar-DZ" dirty="0" smtClean="0"/>
              <a:t/>
            </a:r>
            <a:br>
              <a:rPr lang="ar-DZ" dirty="0" smtClean="0"/>
            </a:br>
            <a:r>
              <a:rPr lang="ar-DZ" dirty="0" smtClean="0"/>
              <a:t/>
            </a:r>
            <a:br>
              <a:rPr lang="ar-DZ" dirty="0" smtClean="0"/>
            </a:br>
            <a:r>
              <a:rPr lang="ar-DZ" dirty="0" smtClean="0"/>
              <a:t/>
            </a:r>
            <a:br>
              <a:rPr lang="ar-DZ" dirty="0" smtClean="0"/>
            </a:br>
            <a:r>
              <a:rPr lang="ar-DZ" dirty="0"/>
              <a:t/>
            </a:r>
            <a:br>
              <a:rPr lang="ar-DZ" dirty="0"/>
            </a:br>
            <a:r>
              <a:rPr lang="ar-SA" sz="4900" dirty="0" smtClean="0"/>
              <a:t>بينما </a:t>
            </a:r>
            <a:r>
              <a:rPr lang="ar-SA" sz="4900" dirty="0"/>
              <a:t>يعرّف تأهيل </a:t>
            </a:r>
            <a:r>
              <a:rPr lang="ar-SA" sz="4900" dirty="0" smtClean="0"/>
              <a:t>المنصب</a:t>
            </a:r>
            <a:r>
              <a:rPr lang="ar-DZ" sz="4900" dirty="0" smtClean="0"/>
              <a:t/>
            </a:r>
            <a:br>
              <a:rPr lang="ar-DZ" sz="4900" dirty="0" smtClean="0"/>
            </a:br>
            <a:r>
              <a:rPr lang="ar-SA" sz="4900" dirty="0" smtClean="0"/>
              <a:t> </a:t>
            </a:r>
            <a:r>
              <a:rPr lang="fr-FR" sz="4900" i="1" dirty="0" smtClean="0"/>
              <a:t>Job</a:t>
            </a:r>
            <a:r>
              <a:rPr lang="ar-DZ" sz="4900" i="1" dirty="0" smtClean="0"/>
              <a:t>  </a:t>
            </a:r>
            <a:r>
              <a:rPr lang="fr-FR" sz="4900" i="1" dirty="0" smtClean="0"/>
              <a:t> </a:t>
            </a:r>
            <a:r>
              <a:rPr lang="fr-FR" sz="4900" i="1" dirty="0" err="1"/>
              <a:t>Specification</a:t>
            </a:r>
            <a:r>
              <a:rPr lang="ar-SA" sz="4900" dirty="0"/>
              <a:t> </a:t>
            </a:r>
            <a:r>
              <a:rPr lang="ar-DZ" sz="4900" dirty="0" smtClean="0"/>
              <a:t/>
            </a:r>
            <a:br>
              <a:rPr lang="ar-DZ" sz="4900" dirty="0" smtClean="0"/>
            </a:br>
            <a:r>
              <a:rPr lang="ar-SA" sz="4900" dirty="0" smtClean="0"/>
              <a:t>بقوله:</a:t>
            </a:r>
            <a:r>
              <a:rPr lang="ar-DZ" sz="4900" dirty="0" smtClean="0"/>
              <a:t> </a:t>
            </a:r>
            <a:r>
              <a:rPr lang="ar-SA" sz="4900" dirty="0" smtClean="0"/>
              <a:t> </a:t>
            </a:r>
            <a:r>
              <a:rPr lang="ar-SA" sz="4900" i="1" dirty="0"/>
              <a:t>"هو بيان مفصّل عن النشاطات الجسدية </a:t>
            </a:r>
            <a:r>
              <a:rPr lang="ar-SA" sz="4900" i="1" dirty="0" err="1"/>
              <a:t>و</a:t>
            </a:r>
            <a:r>
              <a:rPr lang="ar-SA" sz="4900" i="1" dirty="0"/>
              <a:t> العقلية المندرجة في عمل ما </a:t>
            </a:r>
            <a:r>
              <a:rPr lang="ar-SA" sz="4900" i="1" dirty="0" err="1"/>
              <a:t>و</a:t>
            </a:r>
            <a:r>
              <a:rPr lang="ar-SA" sz="4900" i="1" dirty="0"/>
              <a:t> الظروف المادية </a:t>
            </a:r>
            <a:r>
              <a:rPr lang="ar-SA" sz="4900" i="1" dirty="0" err="1"/>
              <a:t>و</a:t>
            </a:r>
            <a:r>
              <a:rPr lang="ar-SA" sz="4900" i="1" dirty="0"/>
              <a:t> الاجتماعية لهذا العمل؛ </a:t>
            </a:r>
            <a:r>
              <a:rPr lang="ar-SA" sz="4900" i="1" dirty="0" err="1"/>
              <a:t>و</a:t>
            </a:r>
            <a:r>
              <a:rPr lang="ar-SA" sz="4900" i="1" dirty="0"/>
              <a:t> يعبّر عن التأهيل غالبا بواسطة العوامل السلوكية: ما يفعله العامل، المعارف التي يستخدمها في عمله </a:t>
            </a:r>
            <a:r>
              <a:rPr lang="ar-SA" sz="4900" i="1" dirty="0" err="1"/>
              <a:t>و</a:t>
            </a:r>
            <a:r>
              <a:rPr lang="ar-SA" sz="4900" i="1" dirty="0"/>
              <a:t> العوامل التي تمكنه من أداء </a:t>
            </a:r>
            <a:r>
              <a:rPr lang="ar-SA" sz="4900" i="1" dirty="0" smtClean="0"/>
              <a:t>العمل“</a:t>
            </a:r>
            <a:r>
              <a:rPr lang="ar-SA" sz="4900" dirty="0" smtClean="0"/>
              <a:t>.</a:t>
            </a:r>
            <a:r>
              <a:rPr lang="ar-DZ" sz="4900" dirty="0" smtClean="0"/>
              <a:t/>
            </a:r>
            <a:br>
              <a:rPr lang="ar-DZ" sz="4900" dirty="0" smtClean="0"/>
            </a:br>
            <a:r>
              <a:rPr lang="ar-SA" sz="4900" dirty="0" smtClean="0"/>
              <a:t> </a:t>
            </a:r>
            <a:r>
              <a:rPr lang="fr-FR" sz="3600" dirty="0"/>
              <a:t/>
            </a:r>
            <a:br>
              <a:rPr lang="fr-FR" sz="3600" dirty="0"/>
            </a:br>
            <a:r>
              <a:rPr lang="fr-FR" sz="3600" dirty="0"/>
              <a:t> </a:t>
            </a:r>
            <a:br>
              <a:rPr lang="fr-FR" sz="3600" dirty="0"/>
            </a:br>
            <a:r>
              <a:rPr lang="fr-FR" dirty="0"/>
              <a:t/>
            </a:r>
            <a:br>
              <a:rPr lang="fr-FR"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lstStyle/>
          <a:p>
            <a:pPr rtl="1"/>
            <a:r>
              <a:rPr lang="ar-DZ" dirty="0" smtClean="0"/>
              <a:t> </a:t>
            </a:r>
            <a:r>
              <a:rPr lang="ar-SA" dirty="0" smtClean="0"/>
              <a:t>أما </a:t>
            </a:r>
            <a:r>
              <a:rPr lang="fr-FR" i="1" dirty="0" err="1" smtClean="0"/>
              <a:t>Mucchielli</a:t>
            </a:r>
            <a:r>
              <a:rPr lang="ar-SA" dirty="0" smtClean="0"/>
              <a:t> فيقتصر في تعريفه لتأهيل منصب العمل </a:t>
            </a:r>
            <a:r>
              <a:rPr lang="fr-FR" i="1" dirty="0" smtClean="0"/>
              <a:t>La qualification du poste</a:t>
            </a:r>
            <a:r>
              <a:rPr lang="ar-SA" dirty="0" smtClean="0"/>
              <a:t> على قوله:</a:t>
            </a:r>
            <a:r>
              <a:rPr lang="ar-DZ" dirty="0" smtClean="0"/>
              <a:t> </a:t>
            </a:r>
            <a:r>
              <a:rPr lang="ar-SA" dirty="0" smtClean="0"/>
              <a:t> </a:t>
            </a:r>
            <a:r>
              <a:rPr lang="ar-SA" i="1" dirty="0" smtClean="0"/>
              <a:t>"هو تحديد للمواصفات الشخصية التي يتطلبها الأداء </a:t>
            </a:r>
            <a:r>
              <a:rPr lang="ar-SA" i="1" dirty="0" err="1" smtClean="0"/>
              <a:t>الكفؤ</a:t>
            </a:r>
            <a:r>
              <a:rPr lang="ar-SA" i="1" dirty="0" smtClean="0"/>
              <a:t> لنشاط مهني معيّن</a:t>
            </a:r>
            <a:r>
              <a:rPr lang="fr-FR"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17490"/>
            <a:ext cx="8572560" cy="6440510"/>
          </a:xfrm>
        </p:spPr>
        <p:txBody>
          <a:bodyPr>
            <a:normAutofit fontScale="90000"/>
          </a:bodyPr>
          <a:lstStyle/>
          <a:p>
            <a:pPr rtl="1"/>
            <a:r>
              <a:rPr lang="ar-DZ" sz="2700" b="1" i="1" dirty="0" smtClean="0"/>
              <a:t/>
            </a:r>
            <a:br>
              <a:rPr lang="ar-DZ" sz="2700" b="1" i="1" dirty="0" smtClean="0"/>
            </a:br>
            <a:r>
              <a:rPr lang="ar-SA" sz="2700" b="1" i="1" dirty="0" smtClean="0"/>
              <a:t>محتويات </a:t>
            </a:r>
            <a:r>
              <a:rPr lang="ar-SA" sz="2700" b="1" i="1" dirty="0"/>
              <a:t>بطاقة توصيف المناصب</a:t>
            </a:r>
            <a:r>
              <a:rPr lang="fr-FR" sz="1800" dirty="0"/>
              <a:t/>
            </a:r>
            <a:br>
              <a:rPr lang="fr-FR" sz="1800" dirty="0"/>
            </a:br>
            <a:r>
              <a:rPr lang="ar-SA" sz="2000" dirty="0" smtClean="0"/>
              <a:t>تتضمن </a:t>
            </a:r>
            <a:r>
              <a:rPr lang="ar-SA" sz="2000" dirty="0"/>
              <a:t>بطاقة توصيف مناصب العمل مجموعة من المحاور أو البنود المتعلقة بالمنصب </a:t>
            </a:r>
            <a:r>
              <a:rPr lang="ar-SA" sz="2000" dirty="0" err="1"/>
              <a:t>و</a:t>
            </a:r>
            <a:r>
              <a:rPr lang="ar-SA" sz="2000" dirty="0"/>
              <a:t> بالشخص شاغل المنصب، مع الإشارة إلى أن نماذج البطاقات تختلف من منظمة لأخرى من حيث زيادة بعض البنود أو نقصانها، </a:t>
            </a:r>
            <a:r>
              <a:rPr lang="ar-SA" sz="2000" dirty="0" err="1"/>
              <a:t>و</a:t>
            </a:r>
            <a:r>
              <a:rPr lang="ar-SA" sz="2000" dirty="0"/>
              <a:t> عموما تشتمل التوصيفات على المحاور التالية:</a:t>
            </a:r>
            <a:r>
              <a:rPr lang="fr-FR" sz="2000" dirty="0"/>
              <a:t/>
            </a:r>
            <a:br>
              <a:rPr lang="fr-FR" sz="2000" dirty="0"/>
            </a:br>
            <a:r>
              <a:rPr lang="ar-SA" sz="2000" dirty="0"/>
              <a:t> </a:t>
            </a:r>
            <a:r>
              <a:rPr lang="ar-SA" sz="2000" b="1" dirty="0" smtClean="0"/>
              <a:t>3-1- </a:t>
            </a:r>
            <a:r>
              <a:rPr lang="ar-SA" sz="2000" b="1" dirty="0"/>
              <a:t>تقديم المناصب</a:t>
            </a:r>
            <a:r>
              <a:rPr lang="ar-SA" sz="2000" dirty="0"/>
              <a:t> (أو ما يمكن تسميته بهوية المنصب)</a:t>
            </a:r>
            <a:r>
              <a:rPr lang="fr-FR" sz="2000" dirty="0"/>
              <a:t/>
            </a:r>
            <a:br>
              <a:rPr lang="fr-FR" sz="2000" dirty="0"/>
            </a:br>
            <a:r>
              <a:rPr lang="ar-SA" sz="2000" dirty="0" smtClean="0"/>
              <a:t>يسجل </a:t>
            </a:r>
            <a:r>
              <a:rPr lang="ar-SA" sz="2000" dirty="0"/>
              <a:t>ضمن هذا البند اسم المنصب، ارتباطاته الوظيفية (الجهة التي يتبعها المنصب)، الرقم الكودي للمنصب إن وجد، </a:t>
            </a:r>
            <a:r>
              <a:rPr lang="ar-SA" sz="2000" dirty="0" err="1"/>
              <a:t>و</a:t>
            </a:r>
            <a:r>
              <a:rPr lang="ar-SA" sz="2000" dirty="0"/>
              <a:t> أي معلومة عامة تساعد في تمييز المنصب عن غيره من المناصب.</a:t>
            </a:r>
            <a:r>
              <a:rPr lang="fr-FR" sz="2000" dirty="0"/>
              <a:t/>
            </a:r>
            <a:br>
              <a:rPr lang="fr-FR" sz="2000" dirty="0"/>
            </a:br>
            <a:r>
              <a:rPr lang="ar-SA" sz="2000" dirty="0"/>
              <a:t> </a:t>
            </a:r>
            <a:r>
              <a:rPr lang="ar-SA" sz="2000" b="1" dirty="0" smtClean="0"/>
              <a:t>المسئوليات </a:t>
            </a:r>
            <a:r>
              <a:rPr lang="ar-SA" sz="2000" b="1" dirty="0"/>
              <a:t>أو الواجبات</a:t>
            </a:r>
            <a:r>
              <a:rPr lang="fr-FR" sz="2000" dirty="0"/>
              <a:t/>
            </a:r>
            <a:br>
              <a:rPr lang="fr-FR" sz="2000" dirty="0"/>
            </a:br>
            <a:r>
              <a:rPr lang="ar-SA" sz="2000" dirty="0"/>
              <a:t> </a:t>
            </a:r>
            <a:r>
              <a:rPr lang="ar-SA" sz="2000" dirty="0" smtClean="0"/>
              <a:t>تسجل </a:t>
            </a:r>
            <a:r>
              <a:rPr lang="ar-SA" sz="2000" dirty="0"/>
              <a:t>ضمن هذا البند مختلف المهام </a:t>
            </a:r>
            <a:r>
              <a:rPr lang="ar-SA" sz="2000" dirty="0" err="1"/>
              <a:t>و</a:t>
            </a:r>
            <a:r>
              <a:rPr lang="ar-SA" sz="2000" dirty="0"/>
              <a:t> العمليات التي يتولاها المنصب، كما تحدد بصفة شاملة </a:t>
            </a:r>
            <a:r>
              <a:rPr lang="ar-SA" sz="2000" dirty="0" err="1"/>
              <a:t>مدخلات</a:t>
            </a:r>
            <a:r>
              <a:rPr lang="ar-SA" sz="2000" dirty="0"/>
              <a:t> و مخرجات المنصب، كما يمكن أن تسجل الأدوار الأساسية المميزة للمنصب </a:t>
            </a:r>
            <a:r>
              <a:rPr lang="ar-SA" sz="2000" dirty="0" err="1"/>
              <a:t>و</a:t>
            </a:r>
            <a:r>
              <a:rPr lang="ar-SA" sz="2000" dirty="0"/>
              <a:t> موقعها أو مكانتها في التركيبة التنظيمية.</a:t>
            </a:r>
            <a:r>
              <a:rPr lang="fr-FR" sz="2000" dirty="0"/>
              <a:t/>
            </a:r>
            <a:br>
              <a:rPr lang="fr-FR" sz="2000" dirty="0"/>
            </a:br>
            <a:r>
              <a:rPr lang="ar-SA" sz="2000" dirty="0"/>
              <a:t> </a:t>
            </a:r>
            <a:r>
              <a:rPr lang="ar-SA" sz="2000" dirty="0" smtClean="0"/>
              <a:t>توصف </a:t>
            </a:r>
            <a:r>
              <a:rPr lang="ar-SA" sz="2000" dirty="0"/>
              <a:t>هذه المهام </a:t>
            </a:r>
            <a:r>
              <a:rPr lang="ar-SA" sz="2000" dirty="0" err="1"/>
              <a:t>و</a:t>
            </a:r>
            <a:r>
              <a:rPr lang="ar-SA" sz="2000" dirty="0"/>
              <a:t> العمليات بصفة شاملة </a:t>
            </a:r>
            <a:r>
              <a:rPr lang="ar-SA" sz="2000" dirty="0" err="1"/>
              <a:t>و</a:t>
            </a:r>
            <a:r>
              <a:rPr lang="ar-SA" sz="2000" dirty="0"/>
              <a:t> دقيقة في شكل إجراءات عملية أو توصف طريقة أداء العمل </a:t>
            </a:r>
            <a:r>
              <a:rPr lang="ar-SA" sz="2000" dirty="0" err="1"/>
              <a:t>و</a:t>
            </a:r>
            <a:r>
              <a:rPr lang="ar-SA" sz="2000" dirty="0"/>
              <a:t> </a:t>
            </a:r>
            <a:r>
              <a:rPr lang="ar-SA" sz="2000" dirty="0" err="1"/>
              <a:t>كيفيات</a:t>
            </a:r>
            <a:r>
              <a:rPr lang="ar-SA" sz="2000" dirty="0"/>
              <a:t> إنجاز المهام بالإضافة إلى ما قد يكتنف ذلك من ضغوطات </a:t>
            </a:r>
            <a:r>
              <a:rPr lang="ar-SA" sz="2000" dirty="0" err="1"/>
              <a:t>و</a:t>
            </a:r>
            <a:r>
              <a:rPr lang="ar-SA" sz="2000" dirty="0"/>
              <a:t> ما يحيط </a:t>
            </a:r>
            <a:r>
              <a:rPr lang="ar-SA" sz="2000" dirty="0" err="1"/>
              <a:t>به</a:t>
            </a:r>
            <a:r>
              <a:rPr lang="ar-SA" sz="2000" dirty="0"/>
              <a:t> من مخاطر فعلية أو احتمالية. </a:t>
            </a:r>
            <a:r>
              <a:rPr lang="fr-FR" sz="2000" dirty="0"/>
              <a:t/>
            </a:r>
            <a:br>
              <a:rPr lang="fr-FR" sz="2000" dirty="0"/>
            </a:br>
            <a:r>
              <a:rPr lang="ar-SA" sz="2000" dirty="0"/>
              <a:t> </a:t>
            </a:r>
            <a:r>
              <a:rPr lang="ar-SA" sz="2000" b="1" dirty="0" smtClean="0"/>
              <a:t>3-3- </a:t>
            </a:r>
            <a:r>
              <a:rPr lang="ar-SA" sz="2000" b="1" dirty="0"/>
              <a:t>الملامح </a:t>
            </a:r>
            <a:r>
              <a:rPr lang="ar-SA" sz="2000" b="1" dirty="0" err="1"/>
              <a:t>و</a:t>
            </a:r>
            <a:r>
              <a:rPr lang="ar-SA" sz="2000" b="1" dirty="0"/>
              <a:t> المؤهلات</a:t>
            </a:r>
            <a:r>
              <a:rPr lang="fr-FR" sz="2000" dirty="0"/>
              <a:t/>
            </a:r>
            <a:br>
              <a:rPr lang="fr-FR" sz="2000" dirty="0"/>
            </a:br>
            <a:r>
              <a:rPr lang="ar-SA" sz="2000" dirty="0"/>
              <a:t> </a:t>
            </a:r>
            <a:r>
              <a:rPr lang="ar-SA" sz="2000" dirty="0" smtClean="0"/>
              <a:t>يخصص </a:t>
            </a:r>
            <a:r>
              <a:rPr lang="ar-SA" sz="2000" dirty="0"/>
              <a:t>هذا القسم من التوصيف لتحديد ملامح المنصب </a:t>
            </a:r>
            <a:r>
              <a:rPr lang="en-US" sz="2000" i="1" dirty="0"/>
              <a:t>Le </a:t>
            </a:r>
            <a:r>
              <a:rPr lang="en-US" sz="2000" i="1" dirty="0" err="1"/>
              <a:t>Profil</a:t>
            </a:r>
            <a:r>
              <a:rPr lang="en-US" sz="2000" i="1" dirty="0"/>
              <a:t> de </a:t>
            </a:r>
            <a:r>
              <a:rPr lang="en-US" sz="2000" i="1" dirty="0" err="1"/>
              <a:t>Poste</a:t>
            </a:r>
            <a:r>
              <a:rPr lang="ar-SA" sz="2000" dirty="0"/>
              <a:t> أي المواصفات </a:t>
            </a:r>
            <a:r>
              <a:rPr lang="ar-SA" sz="2000" dirty="0" err="1"/>
              <a:t>و</a:t>
            </a:r>
            <a:r>
              <a:rPr lang="ar-SA" sz="2000" dirty="0"/>
              <a:t> المؤهلات </a:t>
            </a:r>
            <a:r>
              <a:rPr lang="ar-SA" sz="2000" dirty="0" err="1"/>
              <a:t>و</a:t>
            </a:r>
            <a:r>
              <a:rPr lang="ar-SA" sz="2000" dirty="0"/>
              <a:t> الشروط الواجب توفرها في شاغل المنصب، </a:t>
            </a:r>
            <a:r>
              <a:rPr lang="ar-SA" sz="2000" dirty="0" err="1"/>
              <a:t>و</a:t>
            </a:r>
            <a:r>
              <a:rPr lang="ar-SA" sz="2000" dirty="0"/>
              <a:t> تتمثل هذه الملامح خصوصا في العناصر التالية:</a:t>
            </a:r>
            <a:r>
              <a:rPr lang="fr-FR" sz="2000" dirty="0"/>
              <a:t/>
            </a:r>
            <a:br>
              <a:rPr lang="fr-FR" sz="2000" dirty="0"/>
            </a:br>
            <a:r>
              <a:rPr lang="ar-SA" sz="2000" dirty="0"/>
              <a:t>المؤهلات المعرفية، المستوى التعليمي العام، نوع التكوين المتخصص، القدرات الذهنية التحليلية؛</a:t>
            </a:r>
            <a:r>
              <a:rPr lang="fr-FR" sz="2000" dirty="0"/>
              <a:t/>
            </a:r>
            <a:br>
              <a:rPr lang="fr-FR" sz="2000" dirty="0"/>
            </a:br>
            <a:r>
              <a:rPr lang="ar-SA" sz="2000" dirty="0"/>
              <a:t>المؤهلات الشخصية المتعلقة بالقدرات القيادية </a:t>
            </a:r>
            <a:r>
              <a:rPr lang="ar-SA" sz="2000" dirty="0" err="1"/>
              <a:t>و</a:t>
            </a:r>
            <a:r>
              <a:rPr lang="ar-SA" sz="2000" dirty="0"/>
              <a:t> التحكم في الذات أو الأعصاب؛</a:t>
            </a:r>
            <a:r>
              <a:rPr lang="fr-FR" sz="2000" dirty="0"/>
              <a:t/>
            </a:r>
            <a:br>
              <a:rPr lang="fr-FR" sz="2000" dirty="0"/>
            </a:br>
            <a:r>
              <a:rPr lang="ar-SA" sz="2000" dirty="0"/>
              <a:t>المؤهلات العملية: الخبرة </a:t>
            </a:r>
            <a:r>
              <a:rPr lang="ar-SA" sz="2000" dirty="0" err="1"/>
              <a:t>و</a:t>
            </a:r>
            <a:r>
              <a:rPr lang="ar-SA" sz="2000" dirty="0"/>
              <a:t> القدرة على معالجة الوضعيات الحرجة </a:t>
            </a:r>
            <a:r>
              <a:rPr lang="ar-SA" sz="2000" dirty="0" err="1"/>
              <a:t>و</a:t>
            </a:r>
            <a:r>
              <a:rPr lang="ar-SA" sz="2000" dirty="0"/>
              <a:t> المشكلة، معاملة العملاء أو الأعوان؛</a:t>
            </a:r>
            <a:r>
              <a:rPr lang="fr-FR" sz="2000" dirty="0"/>
              <a:t/>
            </a:r>
            <a:br>
              <a:rPr lang="fr-FR" sz="2000" dirty="0"/>
            </a:br>
            <a:r>
              <a:rPr lang="ar-SA" sz="2000" dirty="0"/>
              <a:t>المؤهلات الجسمية من حيث القدرة على التحمل أو التكيف، المواصفات البدنية كالقامة أو المظهر الخارجي أو رشاقة الجسم...</a:t>
            </a:r>
            <a:r>
              <a:rPr lang="fr-FR" sz="2000" dirty="0"/>
              <a:t/>
            </a:r>
            <a:br>
              <a:rPr lang="fr-FR" sz="2000" dirty="0"/>
            </a:br>
            <a:r>
              <a:rPr lang="ar-SA" sz="2000" dirty="0"/>
              <a:t> </a:t>
            </a:r>
            <a:r>
              <a:rPr lang="ar-SA" sz="2000" b="1" dirty="0" smtClean="0"/>
              <a:t>3-4- </a:t>
            </a:r>
            <a:r>
              <a:rPr lang="ar-SA" sz="2000" b="1" dirty="0"/>
              <a:t>الملاحظات العامة</a:t>
            </a:r>
            <a:r>
              <a:rPr lang="fr-FR" sz="2000" dirty="0"/>
              <a:t/>
            </a:r>
            <a:br>
              <a:rPr lang="fr-FR" sz="2000" dirty="0"/>
            </a:br>
            <a:r>
              <a:rPr lang="ar-SA" sz="2000" dirty="0"/>
              <a:t> </a:t>
            </a:r>
            <a:r>
              <a:rPr lang="ar-SA" sz="2000" dirty="0" smtClean="0"/>
              <a:t>يمكن </a:t>
            </a:r>
            <a:r>
              <a:rPr lang="ar-SA" sz="2000" dirty="0"/>
              <a:t>إضافة بند أخير لذكر الملاحظات العامة أو الخصوصية التي لا يمكن إدراجها في البنود السابقة </a:t>
            </a:r>
            <a:r>
              <a:rPr lang="ar-SA" sz="2000" dirty="0" err="1"/>
              <a:t>و</a:t>
            </a:r>
            <a:r>
              <a:rPr lang="ar-SA" sz="2000" dirty="0"/>
              <a:t> التي لا يكتمل التوصيف بدونها.</a:t>
            </a:r>
            <a:r>
              <a:rPr lang="fr-FR" dirty="0"/>
              <a:t/>
            </a:r>
            <a:br>
              <a:rPr lang="fr-FR"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57290" y="0"/>
            <a:ext cx="7000923"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1"/>
            <a:ext cx="7772400" cy="642942"/>
          </a:xfrm>
        </p:spPr>
        <p:txBody>
          <a:bodyPr>
            <a:normAutofit fontScale="90000"/>
          </a:bodyPr>
          <a:lstStyle/>
          <a:p>
            <a:r>
              <a:rPr lang="ar-SA" dirty="0" smtClean="0"/>
              <a:t>التصنيف </a:t>
            </a:r>
            <a:r>
              <a:rPr lang="ar-DZ" dirty="0" smtClean="0"/>
              <a:t>المعياري </a:t>
            </a:r>
            <a:r>
              <a:rPr lang="ar-DZ" dirty="0" err="1" smtClean="0"/>
              <a:t>ل</a:t>
            </a:r>
            <a:r>
              <a:rPr lang="ar-SA" dirty="0" smtClean="0"/>
              <a:t>لمهن</a:t>
            </a:r>
            <a:endParaRPr lang="fr-FR" dirty="0"/>
          </a:p>
        </p:txBody>
      </p:sp>
      <p:sp>
        <p:nvSpPr>
          <p:cNvPr id="3" name="Sous-titre 2"/>
          <p:cNvSpPr>
            <a:spLocks noGrp="1"/>
          </p:cNvSpPr>
          <p:nvPr>
            <p:ph type="subTitle" idx="1"/>
          </p:nvPr>
        </p:nvSpPr>
        <p:spPr>
          <a:xfrm>
            <a:off x="142844" y="1071546"/>
            <a:ext cx="8786874" cy="5572164"/>
          </a:xfrm>
        </p:spPr>
        <p:txBody>
          <a:bodyPr>
            <a:normAutofit lnSpcReduction="10000"/>
          </a:bodyPr>
          <a:lstStyle/>
          <a:p>
            <a:pPr rtl="1"/>
            <a:r>
              <a:rPr lang="ar-SA" sz="4400" dirty="0" smtClean="0"/>
              <a:t>يقصد بالتصنيف المهني </a:t>
            </a:r>
            <a:r>
              <a:rPr lang="ar-DZ" sz="4400" i="1" dirty="0" smtClean="0"/>
              <a:t>”</a:t>
            </a:r>
            <a:r>
              <a:rPr lang="fr-FR" sz="4400" i="1" dirty="0" smtClean="0"/>
              <a:t> </a:t>
            </a:r>
            <a:r>
              <a:rPr lang="ar-SA" sz="4400" i="1" dirty="0" smtClean="0"/>
              <a:t>التعرف </a:t>
            </a:r>
            <a:r>
              <a:rPr lang="ar-SA" sz="4400" i="1" dirty="0" smtClean="0"/>
              <a:t>على الأعمال التي تمارس في المجتمع، وحصر هذه الأعمال، وتحديد مسمياتها، وتنظيمها في مجموعات أو عائلات مهنية بموجب القطاعات الاقتصادية المختلفة، الصناعية والزراعية والخدمية، وفروعها المتعددة، في ضوء التشابه في طبيعة هذه الأعمال </a:t>
            </a:r>
            <a:r>
              <a:rPr lang="ar-SA" sz="4400" i="1" dirty="0" smtClean="0"/>
              <a:t>ومضامينها</a:t>
            </a:r>
            <a:r>
              <a:rPr lang="ar-DZ" sz="4400" i="1" dirty="0" smtClean="0"/>
              <a:t>“</a:t>
            </a:r>
            <a:r>
              <a:rPr lang="ar-SA" sz="4400" dirty="0" smtClean="0"/>
              <a:t>.</a:t>
            </a:r>
            <a:endParaRPr lang="fr-FR" sz="4400" dirty="0" smtClean="0"/>
          </a:p>
          <a:p>
            <a:pPr rtl="1"/>
            <a:r>
              <a:rPr lang="ar-SA" sz="2400" dirty="0" smtClean="0"/>
              <a:t>  د. منذر واصف المصري، </a:t>
            </a:r>
            <a:r>
              <a:rPr lang="ar-SA" sz="2400" b="1" i="1" dirty="0" smtClean="0"/>
              <a:t>التصنيف المهني العربي ومتطلبات العولمة</a:t>
            </a:r>
            <a:r>
              <a:rPr lang="ar-SA" sz="2400" dirty="0" smtClean="0"/>
              <a:t>، </a:t>
            </a:r>
            <a:r>
              <a:rPr lang="ar-SA" sz="2400" dirty="0" err="1" smtClean="0"/>
              <a:t>اجنماع</a:t>
            </a:r>
            <a:r>
              <a:rPr lang="ar-SA" sz="2400" dirty="0" smtClean="0"/>
              <a:t> خبراء خاص </a:t>
            </a:r>
            <a:r>
              <a:rPr lang="ar-SA" sz="2400" dirty="0" err="1" smtClean="0"/>
              <a:t>بـ</a:t>
            </a:r>
            <a:r>
              <a:rPr lang="ar-SA" sz="2400" dirty="0" smtClean="0"/>
              <a:t> "المعايير المهنية العربية: الواقع </a:t>
            </a:r>
            <a:r>
              <a:rPr lang="ar-SA" sz="2400" dirty="0" err="1" smtClean="0"/>
              <a:t>و</a:t>
            </a:r>
            <a:r>
              <a:rPr lang="ar-SA" sz="2400" dirty="0" smtClean="0"/>
              <a:t> المأمول"، القاهر 27-29/06/2006، مكتب العمل العربي </a:t>
            </a:r>
            <a:r>
              <a:rPr lang="ar-SA" sz="2400" dirty="0" err="1" smtClean="0"/>
              <a:t>ـ</a:t>
            </a:r>
            <a:r>
              <a:rPr lang="ar-SA" sz="2400" dirty="0" smtClean="0"/>
              <a:t> القاهرة / المركز العربي لتنمية الموارد البشرية طرابلس </a:t>
            </a:r>
            <a:r>
              <a:rPr lang="ar-SA" sz="2400" dirty="0" err="1" smtClean="0"/>
              <a:t>ـ</a:t>
            </a:r>
            <a:r>
              <a:rPr lang="ar-SA" sz="2400" dirty="0" smtClean="0"/>
              <a:t> ليبيا</a:t>
            </a:r>
            <a:endParaRPr lang="fr-FR" sz="2400"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928693"/>
          </a:xfrm>
        </p:spPr>
        <p:txBody>
          <a:bodyPr>
            <a:normAutofit/>
          </a:bodyPr>
          <a:lstStyle/>
          <a:p>
            <a:r>
              <a:rPr lang="ar-SA" dirty="0" smtClean="0"/>
              <a:t>التصنيف </a:t>
            </a:r>
            <a:r>
              <a:rPr lang="ar-DZ" dirty="0" smtClean="0"/>
              <a:t>المعياري </a:t>
            </a:r>
            <a:r>
              <a:rPr lang="ar-DZ" dirty="0" err="1" smtClean="0"/>
              <a:t>ل</a:t>
            </a:r>
            <a:r>
              <a:rPr lang="ar-SA" dirty="0" smtClean="0"/>
              <a:t>لمهن</a:t>
            </a:r>
            <a:endParaRPr lang="fr-FR" dirty="0"/>
          </a:p>
        </p:txBody>
      </p:sp>
      <p:sp>
        <p:nvSpPr>
          <p:cNvPr id="3" name="Sous-titre 2"/>
          <p:cNvSpPr>
            <a:spLocks noGrp="1"/>
          </p:cNvSpPr>
          <p:nvPr>
            <p:ph type="subTitle" idx="1"/>
          </p:nvPr>
        </p:nvSpPr>
        <p:spPr>
          <a:xfrm>
            <a:off x="428596" y="1500174"/>
            <a:ext cx="8072494" cy="4714908"/>
          </a:xfrm>
        </p:spPr>
        <p:txBody>
          <a:bodyPr>
            <a:normAutofit lnSpcReduction="10000"/>
          </a:bodyPr>
          <a:lstStyle/>
          <a:p>
            <a:pPr rtl="1"/>
            <a:r>
              <a:rPr lang="ar-DZ" sz="5400" dirty="0" smtClean="0"/>
              <a:t>”</a:t>
            </a:r>
            <a:r>
              <a:rPr lang="ar-SA" sz="5400" dirty="0" smtClean="0"/>
              <a:t>التصنيف </a:t>
            </a:r>
            <a:r>
              <a:rPr lang="ar-SA" sz="5400" dirty="0" smtClean="0"/>
              <a:t>المهني عملية حصر مسميات الأعمال الموجودة في سوق العمل </a:t>
            </a:r>
            <a:r>
              <a:rPr lang="ar-SA" sz="5400" dirty="0" err="1" smtClean="0"/>
              <a:t>و</a:t>
            </a:r>
            <a:r>
              <a:rPr lang="ar-SA" sz="5400" dirty="0" smtClean="0"/>
              <a:t> تبويبها في مجاميع مهنية متدرجة هرميا بحسب خاصية تجانس</a:t>
            </a:r>
            <a:r>
              <a:rPr lang="fr-FR" sz="5400" dirty="0" smtClean="0"/>
              <a:t> / </a:t>
            </a:r>
            <a:r>
              <a:rPr lang="ar-SA" sz="5400" dirty="0" smtClean="0"/>
              <a:t>تشابه </a:t>
            </a:r>
            <a:r>
              <a:rPr lang="ar-SA" sz="5400" dirty="0" smtClean="0"/>
              <a:t>مشتركة“</a:t>
            </a:r>
            <a:r>
              <a:rPr lang="fr-FR" sz="5400" dirty="0" smtClean="0"/>
              <a:t>.</a:t>
            </a:r>
            <a:endParaRPr lang="fr-FR" sz="5400" dirty="0" smtClean="0"/>
          </a:p>
          <a:p>
            <a:pPr rtl="1"/>
            <a:r>
              <a:rPr lang="ar-SA" dirty="0" smtClean="0"/>
              <a:t>  </a:t>
            </a:r>
            <a:r>
              <a:rPr lang="ar-SA" sz="2400" dirty="0" smtClean="0"/>
              <a:t>المهندس أحمد مصطفى</a:t>
            </a:r>
            <a:r>
              <a:rPr lang="ar-SA" sz="2400" b="1" i="1" dirty="0" smtClean="0"/>
              <a:t>، التصنيف المهني العربي ودوره في تخطيط وتنمية الموارد البشرية، </a:t>
            </a:r>
            <a:r>
              <a:rPr lang="ar-SA" sz="2400" dirty="0" smtClean="0"/>
              <a:t>حزيران/يونيه 2006</a:t>
            </a:r>
            <a:endParaRPr lang="fr-FR" dirty="0" smtClean="0"/>
          </a:p>
          <a:p>
            <a:pPr rtl="1"/>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1"/>
            <a:ext cx="7772400" cy="785818"/>
          </a:xfrm>
        </p:spPr>
        <p:txBody>
          <a:bodyPr/>
          <a:lstStyle/>
          <a:p>
            <a:r>
              <a:rPr lang="ar-DZ" dirty="0" smtClean="0"/>
              <a:t>التصنيف الدولي المعياري للمهن</a:t>
            </a:r>
            <a:endParaRPr lang="fr-FR" dirty="0"/>
          </a:p>
        </p:txBody>
      </p:sp>
      <p:sp>
        <p:nvSpPr>
          <p:cNvPr id="3" name="Sous-titre 2"/>
          <p:cNvSpPr>
            <a:spLocks noGrp="1"/>
          </p:cNvSpPr>
          <p:nvPr>
            <p:ph type="subTitle" idx="1"/>
          </p:nvPr>
        </p:nvSpPr>
        <p:spPr>
          <a:xfrm>
            <a:off x="285720" y="1214422"/>
            <a:ext cx="8572560" cy="5000660"/>
          </a:xfrm>
        </p:spPr>
        <p:txBody>
          <a:bodyPr>
            <a:normAutofit/>
          </a:bodyPr>
          <a:lstStyle/>
          <a:p>
            <a:pPr algn="just" rtl="1"/>
            <a:r>
              <a:rPr lang="ar-SA" sz="4000" dirty="0" smtClean="0"/>
              <a:t>تعتمد معظم دول العالم على التصنيف الدولي المعياري للمهن </a:t>
            </a:r>
            <a:r>
              <a:rPr lang="fr-FR" sz="4000" i="1" dirty="0" smtClean="0"/>
              <a:t>Classification Internationale Type des Professions (C.I.T.P.)</a:t>
            </a:r>
            <a:r>
              <a:rPr lang="ar-SA" sz="4000" dirty="0" smtClean="0"/>
              <a:t> المعتمد من طرف المنظمة الدولية للعمل </a:t>
            </a:r>
            <a:r>
              <a:rPr lang="fr-FR" sz="4000" i="1" dirty="0" smtClean="0"/>
              <a:t>O.I.T. </a:t>
            </a:r>
            <a:r>
              <a:rPr lang="ar-SA" sz="4000" dirty="0" smtClean="0"/>
              <a:t>، </a:t>
            </a:r>
            <a:r>
              <a:rPr lang="ar-SA" sz="4000" dirty="0" err="1" smtClean="0"/>
              <a:t>و</a:t>
            </a:r>
            <a:r>
              <a:rPr lang="ar-SA" sz="4000" dirty="0" smtClean="0"/>
              <a:t> الذي يتم تحديثه كل 20 سنة، </a:t>
            </a:r>
            <a:r>
              <a:rPr lang="ar-SA" sz="4000" dirty="0" err="1" smtClean="0"/>
              <a:t>و</a:t>
            </a:r>
            <a:r>
              <a:rPr lang="ar-SA" sz="4000" dirty="0" smtClean="0"/>
              <a:t> يعود تاريخ آخر تحديث لسنة 2008 (</a:t>
            </a:r>
            <a:r>
              <a:rPr lang="fr-FR" sz="4000" dirty="0" smtClean="0"/>
              <a:t>CITP-08</a:t>
            </a:r>
            <a:r>
              <a:rPr lang="ar-SA" sz="4000" dirty="0" smtClean="0"/>
              <a:t>)، أما الصيغة المعتمدة في كل من التصنيف المعياري العربي </a:t>
            </a:r>
            <a:r>
              <a:rPr lang="ar-SA" sz="4000" dirty="0" err="1" smtClean="0"/>
              <a:t>و</a:t>
            </a:r>
            <a:r>
              <a:rPr lang="ar-SA" sz="4000" dirty="0" smtClean="0"/>
              <a:t> المدونة الوطنية للمهن فتعود إلى سنة 1988</a:t>
            </a:r>
            <a:r>
              <a:rPr lang="fr-FR" sz="4000" dirty="0" smtClean="0"/>
              <a:t>(CITP-88) </a:t>
            </a:r>
            <a:r>
              <a:rPr lang="ar-SA" sz="4000" dirty="0" smtClean="0"/>
              <a:t>.</a:t>
            </a:r>
            <a:endParaRPr lang="fr-FR" sz="40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TotalTime>
  <Words>787</Words>
  <Application>Microsoft Office PowerPoint</Application>
  <PresentationFormat>Affichage à l'écran (4:3)</PresentationFormat>
  <Paragraphs>114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الفصل الثالث</vt:lpstr>
      <vt:lpstr>توصيف مناصب العمل  تميّز الأدبيات الأنجلوسكسونية بين عبارتي Job Description  و Job Specification و تخصّص كل منهما للتعبير عن دلالة خاصة، غير أن ترجمة هذين التعبيرين إلى اللغات الأخرى (لاسيما اللغة الفرنسية) قد أحدث شيئا من الارتباك أضحت بسببه هذه المفاهيم غير منضبطة و سببا للتشويش في فهم هذا الموضوع لدى الباحثين أو الدارسين، لذلك يتوجب علينا الوقوف مليا عند هذه المصطلحات بغية استجلاء دلالاتها و توضيح معانيها.   * يعرّف H.T. Graham توصيف المنصب Job Description بقوله: "هو بيان شامل للأهداف و الواجبات و المسئوليات المرتبطة بعمل معيّن.</vt:lpstr>
      <vt:lpstr>    بينما يعرّف تأهيل المنصب  Job   Specification  بقوله:  "هو بيان مفصّل عن النشاطات الجسدية و العقلية المندرجة في عمل ما و الظروف المادية و الاجتماعية لهذا العمل؛ و يعبّر عن التأهيل غالبا بواسطة العوامل السلوكية: ما يفعله العامل، المعارف التي يستخدمها في عمله و العوامل التي تمكنه من أداء العمل“.      </vt:lpstr>
      <vt:lpstr> أما Mucchielli فيقتصر في تعريفه لتأهيل منصب العمل La qualification du poste على قوله:  "هو تحديد للمواصفات الشخصية التي يتطلبها الأداء الكفؤ لنشاط مهني معيّن.</vt:lpstr>
      <vt:lpstr> محتويات بطاقة توصيف المناصب تتضمن بطاقة توصيف مناصب العمل مجموعة من المحاور أو البنود المتعلقة بالمنصب و بالشخص شاغل المنصب، مع الإشارة إلى أن نماذج البطاقات تختلف من منظمة لأخرى من حيث زيادة بعض البنود أو نقصانها، و عموما تشتمل التوصيفات على المحاور التالية:  3-1- تقديم المناصب (أو ما يمكن تسميته بهوية المنصب) يسجل ضمن هذا البند اسم المنصب، ارتباطاته الوظيفية (الجهة التي يتبعها المنصب)، الرقم الكودي للمنصب إن وجد، و أي معلومة عامة تساعد في تمييز المنصب عن غيره من المناصب.  المسئوليات أو الواجبات  تسجل ضمن هذا البند مختلف المهام و العمليات التي يتولاها المنصب، كما تحدد بصفة شاملة مدخلات و مخرجات المنصب، كما يمكن أن تسجل الأدوار الأساسية المميزة للمنصب و موقعها أو مكانتها في التركيبة التنظيمية.  توصف هذه المهام و العمليات بصفة شاملة و دقيقة في شكل إجراءات عملية أو توصف طريقة أداء العمل و كيفيات إنجاز المهام بالإضافة إلى ما قد يكتنف ذلك من ضغوطات و ما يحيط به من مخاطر فعلية أو احتمالية.   3-3- الملامح و المؤهلات  يخصص هذا القسم من التوصيف لتحديد ملامح المنصب Le Profil de Poste أي المواصفات و المؤهلات و الشروط الواجب توفرها في شاغل المنصب، و تتمثل هذه الملامح خصوصا في العناصر التالية: المؤهلات المعرفية، المستوى التعليمي العام، نوع التكوين المتخصص، القدرات الذهنية التحليلية؛ المؤهلات الشخصية المتعلقة بالقدرات القيادية و التحكم في الذات أو الأعصاب؛ المؤهلات العملية: الخبرة و القدرة على معالجة الوضعيات الحرجة و المشكلة، معاملة العملاء أو الأعوان؛ المؤهلات الجسمية من حيث القدرة على التحمل أو التكيف، المواصفات البدنية كالقامة أو المظهر الخارجي أو رشاقة الجسم...  3-4- الملاحظات العامة  يمكن إضافة بند أخير لذكر الملاحظات العامة أو الخصوصية التي لا يمكن إدراجها في البنود السابقة و التي لا يكتمل التوصيف بدونها. </vt:lpstr>
      <vt:lpstr>Diapositive 6</vt:lpstr>
      <vt:lpstr>التصنيف المعياري للمهن</vt:lpstr>
      <vt:lpstr>التصنيف المعياري للمهن</vt:lpstr>
      <vt:lpstr>التصنيف الدولي المعياري للمهن</vt:lpstr>
      <vt:lpstr>التصنيف الدولي المعياري للمهن</vt:lpstr>
      <vt:lpstr>المدونة الوطنية للمهن</vt:lpstr>
      <vt:lpstr> المدونة الجزائرية للمهن و الوظائف</vt:lpstr>
      <vt:lpstr>المدونات المرجعية للوظائف و الكفاءات</vt:lpstr>
      <vt:lpstr> </vt:lpstr>
      <vt:lpstr>  Les caractéristiques du référentiel - un document simple à comprendre, ce qui suppose l’emploi d’un vocabulaire adapté à la profession; - un document facile à actualiser et qui aille à l’essentiel;  - un document  générique,  c’est-à-dire pertinent  pour les diverses spécificités du métier et portant donc sur les «invariants» du métier; - un document conjuguant le nécessaire besoin d’orientation des pratiques professionnelles avec la non moins nécessaire exigence de laisser des marges de manœuvre pour les initiatives à prendre face à la diversité des situations et contextes  réels de travail qu’ils peuvent être amenés à rencontrer et à traiter; - un document permettant de répondre à la question: «a quoi reconnaîtra-t-on qu’un travailleur est compétent et que l’on peut donc lui faire confiance ?» </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H</dc:creator>
  <cp:lastModifiedBy>H</cp:lastModifiedBy>
  <cp:revision>4</cp:revision>
  <dcterms:created xsi:type="dcterms:W3CDTF">2014-12-13T20:15:53Z</dcterms:created>
  <dcterms:modified xsi:type="dcterms:W3CDTF">2015-01-03T16:35:41Z</dcterms:modified>
</cp:coreProperties>
</file>