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5D7C-54FC-4524-8740-00516C6F722E}" type="datetimeFigureOut">
              <a:rPr lang="fr-FR" smtClean="0"/>
              <a:pPr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1CE7-6528-4496-A378-FD945340D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DZ" sz="5300" b="1" dirty="0"/>
              <a:t>الفصل </a:t>
            </a:r>
            <a:r>
              <a:rPr lang="ar-DZ" sz="5300" b="1" dirty="0" smtClean="0"/>
              <a:t>الثاني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DZ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مناهج التحليل الوظيفي</a:t>
            </a:r>
            <a:endParaRPr lang="fr-F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636907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i="1" dirty="0" smtClean="0"/>
              <a:t/>
            </a:r>
            <a:br>
              <a:rPr lang="ar-DZ" b="1" i="1" dirty="0" smtClean="0"/>
            </a:br>
            <a:r>
              <a:rPr lang="ar-DZ" b="1" i="1" u="sng" dirty="0" smtClean="0"/>
              <a:t>ثانيا: </a:t>
            </a:r>
            <a:r>
              <a:rPr lang="ar-SA" b="1" i="1" u="sng" dirty="0" smtClean="0"/>
              <a:t>المناهج غير المباشرة لتحليل العمل</a:t>
            </a:r>
            <a:r>
              <a:rPr lang="ar-DZ" b="1" i="1" u="sng" dirty="0" smtClean="0"/>
              <a:t/>
            </a:r>
            <a:br>
              <a:rPr lang="ar-DZ" b="1" i="1" u="sng" dirty="0" smtClean="0"/>
            </a:br>
            <a:r>
              <a:rPr lang="ar-DZ" b="1" i="1" dirty="0" smtClean="0"/>
              <a:t/>
            </a:r>
            <a:br>
              <a:rPr lang="ar-DZ" b="1" i="1" dirty="0" smtClean="0"/>
            </a:br>
            <a:r>
              <a:rPr lang="ar-SA" b="1" i="1" dirty="0" smtClean="0"/>
              <a:t>1- دراسة آثار العمل</a:t>
            </a:r>
            <a:r>
              <a:rPr lang="ar-DZ" b="1" i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      </a:t>
            </a:r>
            <a:r>
              <a:rPr lang="ar-SA" b="1" dirty="0" smtClean="0"/>
              <a:t>1-1- تحليل كمية </a:t>
            </a:r>
            <a:r>
              <a:rPr lang="ar-SA" b="1" dirty="0" err="1" smtClean="0"/>
              <a:t>و</a:t>
            </a:r>
            <a:r>
              <a:rPr lang="ar-SA" b="1" dirty="0" smtClean="0"/>
              <a:t> نوعية الإنتاج في المنصب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      </a:t>
            </a:r>
            <a:r>
              <a:rPr lang="ar-SA" b="1" dirty="0" smtClean="0"/>
              <a:t>1-2- تحليل الأخطاء المهنية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      </a:t>
            </a:r>
            <a:r>
              <a:rPr lang="ar-SA" b="1" dirty="0" smtClean="0"/>
              <a:t>1-3- تحليل حوادث العمل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SA" b="1" i="1" dirty="0" smtClean="0"/>
              <a:t>2- طريقة الأحداث الحرجة أو طريقة </a:t>
            </a:r>
            <a:r>
              <a:rPr lang="en-US" b="1" i="1" dirty="0" smtClean="0"/>
              <a:t>FLANAGAN </a:t>
            </a:r>
            <a:r>
              <a:rPr lang="ar-SA" i="1" dirty="0" smtClean="0"/>
              <a:t>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SA" b="1" i="1" dirty="0" smtClean="0"/>
              <a:t>3- مناهج التحليل </a:t>
            </a:r>
            <a:r>
              <a:rPr lang="ar-SA" b="1" i="1" dirty="0" err="1" smtClean="0"/>
              <a:t>الإشاري</a:t>
            </a:r>
            <a:r>
              <a:rPr lang="ar-SA" b="1" i="1" dirty="0" smtClean="0"/>
              <a:t> للعمل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SA" b="1" i="1" dirty="0" smtClean="0"/>
              <a:t>4-</a:t>
            </a:r>
            <a:r>
              <a:rPr lang="ar-SA" i="1" dirty="0" smtClean="0"/>
              <a:t> </a:t>
            </a:r>
            <a:r>
              <a:rPr lang="ar-SA" b="1" i="1" dirty="0" smtClean="0"/>
              <a:t>التحليل السيكولوجي للعمل</a:t>
            </a:r>
            <a:r>
              <a:rPr lang="ar-DZ" b="1" i="1" dirty="0" smtClean="0"/>
              <a:t/>
            </a:r>
            <a:br>
              <a:rPr lang="ar-DZ" b="1" i="1" dirty="0" smtClean="0"/>
            </a:br>
            <a:r>
              <a:rPr lang="ar-SA" b="1" i="1" dirty="0" smtClean="0"/>
              <a:t>5- تحليل العمل بطريقة المحاكاة</a:t>
            </a:r>
            <a:r>
              <a:rPr lang="ar-SA" i="1" dirty="0" smtClean="0"/>
              <a:t>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rtl="1"/>
            <a:r>
              <a:rPr lang="ar-DZ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المناهج الحديثة</a:t>
            </a:r>
            <a:r>
              <a:rPr lang="ar-DZ" sz="2400" b="1" dirty="0" smtClean="0"/>
              <a:t/>
            </a:r>
            <a:br>
              <a:rPr lang="ar-DZ" sz="2400" b="1" dirty="0" smtClean="0"/>
            </a:br>
            <a:r>
              <a:rPr lang="ar-DZ" sz="2400" b="1" dirty="0" smtClean="0"/>
              <a:t/>
            </a:r>
            <a:br>
              <a:rPr lang="ar-DZ" sz="2400" b="1" dirty="0" smtClean="0"/>
            </a:br>
            <a:r>
              <a:rPr lang="ar-SA" sz="3100" b="1" dirty="0" smtClean="0"/>
              <a:t>مناهج </a:t>
            </a:r>
            <a:r>
              <a:rPr lang="ar-SA" sz="3100" b="1" dirty="0" smtClean="0"/>
              <a:t>التحليل </a:t>
            </a:r>
            <a:r>
              <a:rPr lang="ar-SA" sz="3100" b="1" dirty="0" err="1" smtClean="0"/>
              <a:t>الأرغونومي</a:t>
            </a:r>
            <a:r>
              <a:rPr lang="ar-SA" sz="3100" b="1" dirty="0" smtClean="0"/>
              <a:t> </a:t>
            </a:r>
            <a:r>
              <a:rPr lang="ar-SA" sz="3100" b="1" dirty="0" smtClean="0"/>
              <a:t>للعمل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SA" sz="2400" dirty="0" smtClean="0"/>
              <a:t>1- طريقة تحليل </a:t>
            </a:r>
            <a:r>
              <a:rPr lang="ar-SA" sz="2400" dirty="0" err="1" smtClean="0"/>
              <a:t>الاختلالات</a:t>
            </a:r>
            <a:r>
              <a:rPr lang="ar-SA" sz="2400" dirty="0" smtClean="0"/>
              <a:t> </a:t>
            </a:r>
            <a:r>
              <a:rPr lang="fr-FR" sz="2400" dirty="0" smtClean="0"/>
              <a:t>Méthode  « HAZOP </a:t>
            </a:r>
            <a:r>
              <a:rPr lang="fr-FR" sz="2400" dirty="0" smtClean="0"/>
              <a:t>»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SA" sz="2400" dirty="0" smtClean="0"/>
              <a:t>2- طريقة تحليل نمط الاختلال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الأثر </a:t>
            </a:r>
            <a:r>
              <a:rPr lang="en-US" sz="2400" dirty="0" smtClean="0"/>
              <a:t>MFEA 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SA" sz="2400" dirty="0" smtClean="0"/>
              <a:t>3- طريقة "ماذا لو؟"  </a:t>
            </a:r>
            <a:r>
              <a:rPr lang="fr-FR" sz="2400" dirty="0" smtClean="0"/>
              <a:t>Méthode</a:t>
            </a:r>
            <a:r>
              <a:rPr lang="en-US" sz="2400" dirty="0" smtClean="0"/>
              <a:t> “What if” 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SA" sz="2400" dirty="0" smtClean="0"/>
              <a:t>4- طريقة </a:t>
            </a:r>
            <a:r>
              <a:rPr lang="ar-SA" sz="2400" dirty="0" err="1" smtClean="0"/>
              <a:t>إيشكاوا</a:t>
            </a:r>
            <a:r>
              <a:rPr lang="ar-SA" sz="2400" dirty="0" smtClean="0"/>
              <a:t>  </a:t>
            </a:r>
            <a:r>
              <a:rPr lang="fr-FR" sz="2400" dirty="0" smtClean="0"/>
              <a:t>Méthode</a:t>
            </a:r>
            <a:r>
              <a:rPr lang="en-US" sz="2400" dirty="0" smtClean="0"/>
              <a:t> ISHIKAWA</a:t>
            </a:r>
            <a:r>
              <a:rPr lang="ar-SA" sz="2400" dirty="0" smtClean="0"/>
              <a:t>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DZ" sz="2400" dirty="0" smtClean="0"/>
              <a:t>5</a:t>
            </a:r>
            <a:r>
              <a:rPr lang="ar-SA" sz="2400" dirty="0" smtClean="0"/>
              <a:t>- </a:t>
            </a:r>
            <a:r>
              <a:rPr lang="ar-SA" sz="2400" dirty="0" smtClean="0"/>
              <a:t>طريقة تحليل المهام </a:t>
            </a:r>
            <a:r>
              <a:rPr lang="fr-FR" sz="2400" dirty="0" smtClean="0"/>
              <a:t>Méthode d’Analyse des </a:t>
            </a:r>
            <a:r>
              <a:rPr lang="fr-FR" sz="2400" dirty="0" err="1" smtClean="0"/>
              <a:t>Tach</a:t>
            </a:r>
            <a:r>
              <a:rPr lang="en-US" sz="2400" dirty="0" smtClean="0"/>
              <a:t>e</a:t>
            </a:r>
            <a:r>
              <a:rPr lang="fr-FR" sz="2400" dirty="0" smtClean="0"/>
              <a:t>s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DZ" sz="2400" dirty="0" smtClean="0"/>
              <a:t>6</a:t>
            </a:r>
            <a:r>
              <a:rPr lang="ar-SA" sz="2400" dirty="0" smtClean="0"/>
              <a:t>- </a:t>
            </a:r>
            <a:r>
              <a:rPr lang="ar-SA" sz="2400" dirty="0" smtClean="0"/>
              <a:t>طريقة تحليل الفعالية البشرية </a:t>
            </a:r>
            <a:r>
              <a:rPr lang="en-US" sz="2400" dirty="0" smtClean="0"/>
              <a:t>Human Reliability Analysis (HRA)</a:t>
            </a:r>
            <a:r>
              <a:rPr lang="ar-SA" sz="2400" dirty="0" smtClean="0"/>
              <a:t> 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DZ" sz="2400" dirty="0" smtClean="0"/>
              <a:t>7</a:t>
            </a:r>
            <a:r>
              <a:rPr lang="ar-SA" sz="2400" dirty="0" smtClean="0"/>
              <a:t>- </a:t>
            </a:r>
            <a:r>
              <a:rPr lang="ar-SA" sz="2400" dirty="0" smtClean="0"/>
              <a:t>طريقة قياس </a:t>
            </a:r>
            <a:r>
              <a:rPr lang="ar-SA" sz="2400" dirty="0" err="1" smtClean="0"/>
              <a:t>إرهاقية</a:t>
            </a:r>
            <a:r>
              <a:rPr lang="ar-SA" sz="2400" dirty="0" smtClean="0"/>
              <a:t> المهام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DZ" sz="2400" dirty="0" smtClean="0"/>
              <a:t>8</a:t>
            </a:r>
            <a:r>
              <a:rPr lang="ar-SA" sz="2400" dirty="0" smtClean="0"/>
              <a:t>- </a:t>
            </a:r>
            <a:r>
              <a:rPr lang="ar-SA" sz="2400" dirty="0" smtClean="0"/>
              <a:t>نظام </a:t>
            </a:r>
            <a:r>
              <a:rPr lang="ar-SA" sz="2400" dirty="0" err="1" smtClean="0"/>
              <a:t>أوفاكو</a:t>
            </a:r>
            <a:r>
              <a:rPr lang="ar-SA" sz="2400" dirty="0" smtClean="0"/>
              <a:t> لتحليل وضعية الجسم أثناء </a:t>
            </a:r>
            <a:r>
              <a:rPr lang="ar-SA" sz="2400" dirty="0" smtClean="0"/>
              <a:t>العمل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DZ" sz="2400" dirty="0" smtClean="0"/>
              <a:t>9</a:t>
            </a:r>
            <a:r>
              <a:rPr lang="ar-SA" sz="2400" dirty="0" smtClean="0"/>
              <a:t>- </a:t>
            </a:r>
            <a:r>
              <a:rPr lang="ar-SA" sz="2400" dirty="0" smtClean="0"/>
              <a:t>جداول مراقبة القلق </a:t>
            </a:r>
            <a:r>
              <a:rPr lang="en-US" sz="2400" dirty="0" err="1" smtClean="0"/>
              <a:t>Handboek</a:t>
            </a:r>
            <a:r>
              <a:rPr lang="en-US" sz="2400" dirty="0" smtClean="0"/>
              <a:t> </a:t>
            </a:r>
            <a:r>
              <a:rPr lang="en-US" sz="2400" dirty="0" err="1" smtClean="0"/>
              <a:t>Werkstress</a:t>
            </a:r>
            <a:r>
              <a:rPr lang="ar-SA" sz="2400" dirty="0" smtClean="0"/>
              <a:t> 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DZ" sz="2400" dirty="0" smtClean="0"/>
              <a:t>10</a:t>
            </a:r>
            <a:r>
              <a:rPr lang="ar-SA" sz="2400" dirty="0" smtClean="0"/>
              <a:t>- </a:t>
            </a:r>
            <a:r>
              <a:rPr lang="ar-SA" sz="2400" dirty="0" smtClean="0"/>
              <a:t>جدول مراقبة الأضرار العضلية </a:t>
            </a:r>
            <a:r>
              <a:rPr lang="ar-SA" sz="2400" dirty="0" err="1" smtClean="0"/>
              <a:t>ـ</a:t>
            </a:r>
            <a:r>
              <a:rPr lang="ar-SA" sz="2400" dirty="0" smtClean="0"/>
              <a:t> </a:t>
            </a:r>
            <a:r>
              <a:rPr lang="ar-SA" sz="2400" dirty="0" smtClean="0"/>
              <a:t>الهيكلية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DZ" sz="2400" dirty="0" smtClean="0"/>
              <a:t>11</a:t>
            </a:r>
            <a:r>
              <a:rPr lang="ar-SA" sz="2400" dirty="0" smtClean="0"/>
              <a:t>- </a:t>
            </a:r>
            <a:r>
              <a:rPr lang="ar-SA" sz="2400" dirty="0" smtClean="0"/>
              <a:t>جدول مراقبة زيادة أعباء الأعضاء العلوية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DZ" sz="2400" dirty="0" smtClean="0"/>
              <a:t>1</a:t>
            </a:r>
            <a:r>
              <a:rPr lang="ar-SA" sz="2400" dirty="0" smtClean="0"/>
              <a:t>2- </a:t>
            </a:r>
            <a:r>
              <a:rPr lang="ar-SA" sz="2400" dirty="0" smtClean="0"/>
              <a:t>طريقة إدارة الأخطار </a:t>
            </a:r>
            <a:r>
              <a:rPr lang="ar-SA" sz="2400" dirty="0" err="1" smtClean="0"/>
              <a:t>و</a:t>
            </a:r>
            <a:r>
              <a:rPr lang="ar-SA" sz="2400" dirty="0" smtClean="0"/>
              <a:t> شجرة المخاطر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en-GB" sz="2400" dirty="0" err="1" smtClean="0"/>
              <a:t>Méthode</a:t>
            </a:r>
            <a:r>
              <a:rPr lang="en-GB" sz="2400" dirty="0" smtClean="0"/>
              <a:t> MORT (Management Oversight and Risk Tree)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DZ" sz="2400" i="1" dirty="0" smtClean="0"/>
              <a:t>13</a:t>
            </a:r>
            <a:r>
              <a:rPr lang="ar-SA" sz="2400" i="1" dirty="0" smtClean="0"/>
              <a:t>- </a:t>
            </a:r>
            <a:r>
              <a:rPr lang="ar-SA" sz="2400" i="1" dirty="0" smtClean="0"/>
              <a:t>الإستراتيجية الوقائية الشاملة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Stratégie d’Observation, d’Analyse et d’Expertise (SOBANE)</a:t>
            </a:r>
            <a:br>
              <a:rPr lang="fr-FR" sz="2400" dirty="0" smtClean="0"/>
            </a:br>
            <a:endParaRPr lang="fr-F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rtl="1"/>
            <a:r>
              <a:rPr lang="ar-SA" sz="4000" b="1" i="1" dirty="0" smtClean="0"/>
              <a:t>مناهج التحليل </a:t>
            </a:r>
            <a:r>
              <a:rPr lang="ar-SA" sz="4000" b="1" i="1" dirty="0" err="1" smtClean="0"/>
              <a:t>السيكو</a:t>
            </a:r>
            <a:r>
              <a:rPr lang="ar-SA" sz="4000" b="1" i="1" dirty="0" smtClean="0"/>
              <a:t> سوسيولوجي </a:t>
            </a:r>
            <a:r>
              <a:rPr lang="ar-SA" sz="4000" b="1" i="1" dirty="0" smtClean="0"/>
              <a:t>للعمل</a:t>
            </a:r>
            <a:r>
              <a:rPr lang="ar-DZ" sz="4000" b="1" i="1" dirty="0" smtClean="0"/>
              <a:t/>
            </a:r>
            <a:br>
              <a:rPr lang="ar-DZ" sz="4000" b="1" i="1" dirty="0" smtClean="0"/>
            </a:br>
            <a:r>
              <a:rPr lang="ar-DZ" sz="2800" b="1" i="1" dirty="0" smtClean="0"/>
              <a:t/>
            </a:r>
            <a:br>
              <a:rPr lang="ar-DZ" sz="2800" b="1" i="1" dirty="0" smtClean="0"/>
            </a:br>
            <a:r>
              <a:rPr lang="ar-SA" sz="3100" i="1" dirty="0" smtClean="0"/>
              <a:t>1- طريقة تحليل الأعباء النفسية </a:t>
            </a:r>
            <a:r>
              <a:rPr lang="ar-SA" sz="3100" i="1" dirty="0" err="1" smtClean="0"/>
              <a:t>ـ</a:t>
            </a:r>
            <a:r>
              <a:rPr lang="ar-SA" sz="3100" i="1" dirty="0" smtClean="0"/>
              <a:t> الاجتماعية</a:t>
            </a:r>
            <a:r>
              <a:rPr lang="ar-SA" sz="3100" dirty="0" smtClean="0"/>
              <a:t> </a:t>
            </a:r>
            <a:r>
              <a:rPr lang="en-US" sz="3100" i="1" dirty="0" err="1" smtClean="0"/>
              <a:t>Methode</a:t>
            </a:r>
            <a:r>
              <a:rPr lang="en-US" sz="3100" i="1" dirty="0" smtClean="0"/>
              <a:t> </a:t>
            </a:r>
            <a:r>
              <a:rPr lang="en-US" sz="3100" i="1" dirty="0" smtClean="0"/>
              <a:t>WEBA</a:t>
            </a:r>
            <a:r>
              <a:rPr lang="en-US" sz="3100" dirty="0" smtClean="0"/>
              <a:t> </a:t>
            </a:r>
            <a:r>
              <a:rPr lang="ar-SA" sz="3200" i="1" dirty="0" smtClean="0"/>
              <a:t>2- </a:t>
            </a:r>
            <a:r>
              <a:rPr lang="ar-SA" sz="3200" i="1" dirty="0" smtClean="0"/>
              <a:t>طريقة قياس الضغط الذهني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ar-SA" sz="3200" i="1" dirty="0" smtClean="0"/>
              <a:t>3- استبيانات الصحة النفسية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ar-SA" sz="3200" dirty="0" smtClean="0"/>
              <a:t>- </a:t>
            </a:r>
            <a:r>
              <a:rPr lang="ar-SA" sz="3200" dirty="0" smtClean="0"/>
              <a:t>استبيان </a:t>
            </a:r>
            <a:r>
              <a:rPr lang="en-US" sz="3200" dirty="0" smtClean="0"/>
              <a:t>(</a:t>
            </a:r>
            <a:r>
              <a:rPr lang="en-US" sz="3200" dirty="0" err="1" smtClean="0"/>
              <a:t>Vragenlijst</a:t>
            </a:r>
            <a:r>
              <a:rPr lang="en-US" sz="3200" dirty="0" smtClean="0"/>
              <a:t> </a:t>
            </a:r>
            <a:r>
              <a:rPr lang="en-US" sz="3200" dirty="0" err="1" smtClean="0"/>
              <a:t>Arbeiden</a:t>
            </a:r>
            <a:r>
              <a:rPr lang="en-US" sz="3200" dirty="0" smtClean="0"/>
              <a:t> </a:t>
            </a:r>
            <a:r>
              <a:rPr lang="en-US" sz="3200" dirty="0" err="1" smtClean="0"/>
              <a:t>Gezondheid</a:t>
            </a:r>
            <a:r>
              <a:rPr lang="en-US" sz="3200" dirty="0" smtClean="0"/>
              <a:t>) VAG </a:t>
            </a:r>
            <a:r>
              <a:rPr lang="ar-SA" sz="3200" dirty="0" smtClean="0"/>
              <a:t>  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ar-SA" sz="3200" dirty="0" smtClean="0"/>
              <a:t>- </a:t>
            </a:r>
            <a:r>
              <a:rPr lang="ar-SA" sz="3200" dirty="0" smtClean="0"/>
              <a:t>استبيان التقييم الذاتي </a:t>
            </a:r>
            <a:r>
              <a:rPr lang="en-US" sz="3200" dirty="0" smtClean="0"/>
              <a:t>VOEG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SA" sz="3200" dirty="0" smtClean="0"/>
              <a:t>- </a:t>
            </a:r>
            <a:r>
              <a:rPr lang="ar-SA" sz="3200" dirty="0" smtClean="0"/>
              <a:t>استبيان محتوى العمل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pPr rtl="1"/>
            <a:r>
              <a:rPr lang="ar-SA" b="1" dirty="0" smtClean="0"/>
              <a:t>مناهج التحليل </a:t>
            </a:r>
            <a:r>
              <a:rPr lang="ar-SA" b="1" dirty="0" smtClean="0"/>
              <a:t>الوظيفي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sz="2800" b="1" dirty="0" smtClean="0"/>
              <a:t>التجارب الأمريكية </a:t>
            </a:r>
            <a:r>
              <a:rPr lang="ar-SA" sz="2800" b="1" dirty="0" smtClean="0"/>
              <a:t>لتطوير</a:t>
            </a:r>
            <a:r>
              <a:rPr lang="ar-DZ" sz="2800" b="1" dirty="0" smtClean="0"/>
              <a:t> </a:t>
            </a:r>
            <a:r>
              <a:rPr lang="ar-SA" sz="2800" b="1" dirty="0" smtClean="0"/>
              <a:t>مناهج </a:t>
            </a:r>
            <a:r>
              <a:rPr lang="ar-SA" sz="2800" b="1" dirty="0" smtClean="0"/>
              <a:t>تحليل مناصب </a:t>
            </a:r>
            <a:r>
              <a:rPr lang="ar-SA" sz="2800" b="1" dirty="0" smtClean="0"/>
              <a:t>العمل</a:t>
            </a:r>
            <a:r>
              <a:rPr lang="ar-DZ" sz="2800" b="1" dirty="0" smtClean="0"/>
              <a:t/>
            </a:r>
            <a:br>
              <a:rPr lang="ar-DZ" sz="2800" b="1" dirty="0" smtClean="0"/>
            </a:br>
            <a:r>
              <a:rPr lang="ar-SA" sz="2400" b="1" i="1" dirty="0" smtClean="0"/>
              <a:t>1- التحليل الوظيفي لمناصب العمل  </a:t>
            </a:r>
            <a:r>
              <a:rPr lang="fr-FR" sz="2400" i="1" dirty="0" err="1" smtClean="0"/>
              <a:t>Functional</a:t>
            </a:r>
            <a:r>
              <a:rPr lang="fr-FR" sz="2400" i="1" dirty="0" smtClean="0"/>
              <a:t> Job </a:t>
            </a:r>
            <a:r>
              <a:rPr lang="fr-FR" sz="2400" i="1" dirty="0" err="1" smtClean="0"/>
              <a:t>Analysis</a:t>
            </a:r>
            <a:r>
              <a:rPr lang="fr-FR" sz="2400" i="1" dirty="0" smtClean="0"/>
              <a:t> (FJA)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SA" sz="2400" b="1" i="1" dirty="0" smtClean="0"/>
              <a:t>2- استبيان تحليل الوضعية</a:t>
            </a:r>
            <a:r>
              <a:rPr lang="ar-SA" sz="2400" dirty="0" smtClean="0"/>
              <a:t>   </a:t>
            </a:r>
            <a:r>
              <a:rPr lang="fr-FR" sz="2400" i="1" dirty="0" smtClean="0"/>
              <a:t>The Position </a:t>
            </a:r>
            <a:r>
              <a:rPr lang="fr-FR" sz="2400" i="1" dirty="0" err="1" smtClean="0"/>
              <a:t>Analysis</a:t>
            </a:r>
            <a:r>
              <a:rPr lang="fr-FR" sz="2400" i="1" dirty="0" smtClean="0"/>
              <a:t> Questionnaire </a:t>
            </a:r>
            <a:r>
              <a:rPr lang="fr-FR" sz="2400" dirty="0" smtClean="0"/>
              <a:t>(PAQ)</a:t>
            </a:r>
            <a:br>
              <a:rPr lang="fr-FR" sz="2400" dirty="0" smtClean="0"/>
            </a:br>
            <a:r>
              <a:rPr lang="ar-SA" sz="2400" b="1" i="1" dirty="0" smtClean="0"/>
              <a:t>3- استبيان توصيف الوضعية</a:t>
            </a:r>
            <a:r>
              <a:rPr lang="ar-SA" sz="2400" i="1" dirty="0" smtClean="0"/>
              <a:t>   </a:t>
            </a:r>
            <a:r>
              <a:rPr lang="fr-FR" sz="2400" i="1" dirty="0" smtClean="0"/>
              <a:t>The Position Description Questionnaire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SA" sz="2400" b="1" i="1" dirty="0" smtClean="0"/>
              <a:t>4- نظام مصفوفة معلومات العمل</a:t>
            </a:r>
            <a:r>
              <a:rPr lang="ar-SA" sz="2400" i="1" dirty="0" smtClean="0"/>
              <a:t>   </a:t>
            </a:r>
            <a:r>
              <a:rPr lang="fr-FR" sz="2400" i="1" dirty="0" smtClean="0"/>
              <a:t>The</a:t>
            </a:r>
            <a:r>
              <a:rPr lang="fr-FR" sz="2400" dirty="0" smtClean="0"/>
              <a:t> </a:t>
            </a:r>
            <a:r>
              <a:rPr lang="fr-FR" sz="2400" i="1" dirty="0" smtClean="0"/>
              <a:t>Job Information </a:t>
            </a:r>
            <a:r>
              <a:rPr lang="fr-FR" sz="2400" i="1" dirty="0" err="1" smtClean="0"/>
              <a:t>Matrix</a:t>
            </a:r>
            <a:r>
              <a:rPr lang="fr-FR" sz="2400" i="1" dirty="0" smtClean="0"/>
              <a:t> System </a:t>
            </a:r>
            <a:r>
              <a:rPr lang="ar-DZ" sz="2400" i="1" dirty="0" smtClean="0"/>
              <a:t/>
            </a:r>
            <a:br>
              <a:rPr lang="ar-DZ" sz="2400" i="1" dirty="0" smtClean="0"/>
            </a:br>
            <a:r>
              <a:rPr lang="ar-SA" sz="2400" b="1" i="1" dirty="0" smtClean="0"/>
              <a:t>5- </a:t>
            </a:r>
            <a:r>
              <a:rPr lang="ar-SA" sz="2400" b="1" i="1" dirty="0" smtClean="0"/>
              <a:t>مقاربة تحليل عناصر العمل</a:t>
            </a:r>
            <a:r>
              <a:rPr lang="ar-SA" sz="2400" b="1" dirty="0" smtClean="0"/>
              <a:t>  </a:t>
            </a:r>
            <a:r>
              <a:rPr lang="fr-FR" sz="2400" i="1" dirty="0" smtClean="0"/>
              <a:t>The</a:t>
            </a:r>
            <a:r>
              <a:rPr lang="fr-FR" sz="2400" dirty="0" smtClean="0"/>
              <a:t> </a:t>
            </a:r>
            <a:r>
              <a:rPr lang="fr-FR" sz="2400" i="1" dirty="0" smtClean="0"/>
              <a:t>Job </a:t>
            </a:r>
            <a:r>
              <a:rPr lang="fr-FR" sz="2400" i="1" dirty="0" err="1" smtClean="0"/>
              <a:t>Element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Approach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SA" sz="2400" b="1" i="1" dirty="0" smtClean="0"/>
              <a:t>6- مقاربة جرد العمل    </a:t>
            </a:r>
            <a:r>
              <a:rPr lang="fr-FR" sz="2400" i="1" dirty="0" smtClean="0"/>
              <a:t>The </a:t>
            </a:r>
            <a:r>
              <a:rPr lang="fr-FR" sz="2400" i="1" dirty="0" err="1" smtClean="0"/>
              <a:t>Task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Inventory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Approach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ar-SA" sz="2400" b="1" i="1" dirty="0" smtClean="0"/>
              <a:t>7- جرد التحليل المهني</a:t>
            </a:r>
            <a:r>
              <a:rPr lang="ar-SA" sz="2400" i="1" dirty="0" smtClean="0"/>
              <a:t>    </a:t>
            </a:r>
            <a:r>
              <a:rPr lang="fr-FR" sz="2400" i="1" dirty="0" smtClean="0"/>
              <a:t>The</a:t>
            </a:r>
            <a:r>
              <a:rPr lang="fr-FR" sz="2400" dirty="0" smtClean="0"/>
              <a:t> </a:t>
            </a:r>
            <a:r>
              <a:rPr lang="fr-FR" sz="2400" i="1" dirty="0" err="1" smtClean="0"/>
              <a:t>Occupational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Analysis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Inventory</a:t>
            </a:r>
            <a:r>
              <a:rPr lang="fr-FR" sz="2400" i="1" dirty="0" smtClean="0"/>
              <a:t> </a:t>
            </a:r>
            <a:r>
              <a:rPr lang="fr-FR" sz="2400" dirty="0" smtClean="0"/>
              <a:t>(OAI)</a:t>
            </a:r>
            <a:br>
              <a:rPr lang="fr-FR" sz="2400" dirty="0" smtClean="0"/>
            </a:br>
            <a:r>
              <a:rPr lang="ar-SA" sz="2400" b="1" i="1" dirty="0" smtClean="0"/>
              <a:t>8- نظام تقييم الأداء</a:t>
            </a:r>
            <a:r>
              <a:rPr lang="ar-SA" sz="2400" dirty="0" smtClean="0"/>
              <a:t>   </a:t>
            </a:r>
            <a:r>
              <a:rPr lang="fr-FR" sz="2400" i="1" dirty="0" smtClean="0"/>
              <a:t>The</a:t>
            </a:r>
            <a:r>
              <a:rPr lang="fr-FR" sz="2400" dirty="0" smtClean="0"/>
              <a:t> </a:t>
            </a:r>
            <a:r>
              <a:rPr lang="fr-FR" sz="2400" i="1" dirty="0" err="1" smtClean="0"/>
              <a:t>Work</a:t>
            </a:r>
            <a:r>
              <a:rPr lang="fr-FR" sz="2400" i="1" dirty="0" smtClean="0"/>
              <a:t> Performance Survey System </a:t>
            </a:r>
            <a:r>
              <a:rPr lang="fr-FR" sz="2400" dirty="0" smtClean="0"/>
              <a:t>(WPSS)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pPr rtl="1"/>
            <a:r>
              <a:rPr lang="ar-SA" b="1" i="1" dirty="0" smtClean="0"/>
              <a:t>مناهج تحليل وضعيات </a:t>
            </a:r>
            <a:r>
              <a:rPr lang="ar-SA" b="1" i="1" dirty="0" smtClean="0"/>
              <a:t>العمل</a:t>
            </a:r>
            <a:r>
              <a:rPr lang="ar-DZ" b="1" i="1" dirty="0" smtClean="0"/>
              <a:t/>
            </a:r>
            <a:br>
              <a:rPr lang="ar-DZ" b="1" i="1" dirty="0" smtClean="0"/>
            </a:br>
            <a:r>
              <a:rPr lang="ar-DZ" b="1" i="1" dirty="0" smtClean="0"/>
              <a:t/>
            </a:r>
            <a:br>
              <a:rPr lang="ar-DZ" b="1" i="1" dirty="0" smtClean="0"/>
            </a:br>
            <a:r>
              <a:rPr lang="ar-SA" sz="3200" i="1" dirty="0" smtClean="0"/>
              <a:t>1- طريقة المركز الوطني للوظيفة العمومية الإقليمية </a:t>
            </a:r>
            <a:r>
              <a:rPr lang="en-US" sz="3200" i="1" dirty="0" smtClean="0"/>
              <a:t>CNFPT</a:t>
            </a:r>
            <a:r>
              <a:rPr lang="ar-DZ" sz="3200" i="1" dirty="0" smtClean="0"/>
              <a:t/>
            </a:r>
            <a:br>
              <a:rPr lang="ar-DZ" sz="3200" i="1" dirty="0" smtClean="0"/>
            </a:br>
            <a:r>
              <a:rPr lang="ar-SA" sz="3200" i="1" dirty="0" smtClean="0"/>
              <a:t>2- المناهج ثلاثية </a:t>
            </a:r>
            <a:r>
              <a:rPr lang="ar-SA" sz="3200" i="1" dirty="0" smtClean="0"/>
              <a:t>الأبعاد</a:t>
            </a:r>
            <a:r>
              <a:rPr lang="ar-DZ" sz="3200" i="1" dirty="0" smtClean="0"/>
              <a:t/>
            </a:r>
            <a:br>
              <a:rPr lang="ar-DZ" sz="3200" i="1" dirty="0" smtClean="0"/>
            </a:br>
            <a:r>
              <a:rPr lang="ar-SA" sz="3200" dirty="0" smtClean="0"/>
              <a:t>2-1- النموذج التصوري ثلاثي الأقطاب </a:t>
            </a:r>
            <a:r>
              <a:rPr lang="fr-FR" sz="3200" dirty="0" smtClean="0"/>
              <a:t>Le modèle conceptuel triadique de </a:t>
            </a:r>
            <a:r>
              <a:rPr lang="fr-FR" sz="3200" dirty="0" err="1" smtClean="0"/>
              <a:t>Rabardel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SA" sz="3200" dirty="0" smtClean="0"/>
              <a:t>2-2- النموذج ثلاثي الأبعاد </a:t>
            </a:r>
            <a:r>
              <a:rPr lang="ar-SA" sz="3200" dirty="0" err="1" smtClean="0"/>
              <a:t>صاغاس</a:t>
            </a:r>
            <a:r>
              <a:rPr lang="ar-SA" sz="3200" dirty="0" smtClean="0"/>
              <a:t> </a:t>
            </a:r>
            <a:r>
              <a:rPr lang="fr-FR" sz="3200" dirty="0" smtClean="0"/>
              <a:t>Le modèle triadique de </a:t>
            </a:r>
            <a:r>
              <a:rPr lang="fr-FR" sz="3200" dirty="0" err="1" smtClean="0"/>
              <a:t>Penalva</a:t>
            </a:r>
            <a:r>
              <a:rPr lang="fr-FR" sz="3200" dirty="0" smtClean="0"/>
              <a:t> (SAGACE)</a:t>
            </a:r>
            <a:r>
              <a:rPr lang="ar-SA" sz="3200" dirty="0" smtClean="0"/>
              <a:t>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pPr rtl="1"/>
            <a:r>
              <a:rPr lang="ar-SA" b="1" i="1" dirty="0" smtClean="0"/>
              <a:t>مناهج التحليل  الوظيفي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SA" b="1" i="1" dirty="0" smtClean="0"/>
              <a:t>المبنية على مدخل </a:t>
            </a:r>
            <a:r>
              <a:rPr lang="ar-SA" b="1" i="1" dirty="0" smtClean="0"/>
              <a:t>الكفاءات</a:t>
            </a:r>
            <a:r>
              <a:rPr lang="fr-FR" b="1" i="1" smtClean="0"/>
              <a:t/>
            </a:r>
            <a:br>
              <a:rPr lang="fr-FR" b="1" i="1" smtClean="0"/>
            </a:br>
            <a:r>
              <a:rPr lang="ar-DZ" b="1" i="1" dirty="0" smtClean="0"/>
              <a:t/>
            </a:r>
            <a:br>
              <a:rPr lang="ar-DZ" b="1" i="1" dirty="0" smtClean="0"/>
            </a:br>
            <a:r>
              <a:rPr lang="ar-SA" sz="3200" i="1" dirty="0" smtClean="0"/>
              <a:t>1- طريقة الدراسة الديناميكية للوظائف </a:t>
            </a:r>
            <a:r>
              <a:rPr lang="ar-SA" sz="3200" i="1" dirty="0" smtClean="0"/>
              <a:t>النموذجية</a:t>
            </a:r>
            <a:r>
              <a:rPr lang="ar-DZ" sz="3200" i="1" dirty="0" smtClean="0"/>
              <a:t/>
            </a:r>
            <a:br>
              <a:rPr lang="ar-DZ" sz="3200" i="1" dirty="0" smtClean="0"/>
            </a:br>
            <a:r>
              <a:rPr lang="ar-SA" sz="3200" i="1" dirty="0" smtClean="0"/>
              <a:t> </a:t>
            </a:r>
            <a:r>
              <a:rPr lang="fr-FR" sz="3200" i="1" dirty="0" smtClean="0"/>
              <a:t>Méthode ETED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ar-SA" sz="3200" i="1" dirty="0" smtClean="0"/>
              <a:t>2- طريقة تحليل النشاطات </a:t>
            </a:r>
            <a:r>
              <a:rPr lang="ar-SA" sz="3200" i="1" dirty="0" err="1" smtClean="0"/>
              <a:t>و</a:t>
            </a:r>
            <a:r>
              <a:rPr lang="ar-SA" sz="3200" i="1" dirty="0" smtClean="0"/>
              <a:t> الكفاءات </a:t>
            </a:r>
            <a:r>
              <a:rPr lang="fr-FR" sz="3200" i="1" dirty="0" smtClean="0"/>
              <a:t>La Méthode ADAC</a:t>
            </a:r>
            <a:r>
              <a:rPr lang="ar-SA" sz="3200" i="1" dirty="0" smtClean="0"/>
              <a:t>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ar-SA" sz="3200" i="1" dirty="0" smtClean="0"/>
              <a:t>3- تحليل المهام باستخدام طريقة تصميم برامج التكوين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i="1" dirty="0" smtClean="0"/>
              <a:t>La méthode DACUM (</a:t>
            </a:r>
            <a:r>
              <a:rPr lang="fr-FR" sz="3200" i="1" dirty="0" err="1" smtClean="0"/>
              <a:t>Developing</a:t>
            </a:r>
            <a:r>
              <a:rPr lang="fr-FR" sz="3200" i="1" dirty="0" smtClean="0"/>
              <a:t> A </a:t>
            </a:r>
            <a:r>
              <a:rPr lang="fr-FR" sz="3200" i="1" dirty="0" err="1" smtClean="0"/>
              <a:t>CUrriculuM</a:t>
            </a:r>
            <a:r>
              <a:rPr lang="fr-FR" sz="3200" i="1" dirty="0" smtClean="0"/>
              <a:t>)/ </a:t>
            </a:r>
            <a:r>
              <a:rPr lang="fr-FR" sz="3200" i="1" dirty="0" smtClean="0"/>
              <a:t>Conception d’un programme de </a:t>
            </a:r>
            <a:r>
              <a:rPr lang="fr-FR" sz="3200" i="1" dirty="0" smtClean="0"/>
              <a:t>formation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941385"/>
          </a:xfrm>
        </p:spPr>
        <p:txBody>
          <a:bodyPr/>
          <a:lstStyle/>
          <a:p>
            <a:r>
              <a:rPr lang="ar-DZ" dirty="0" smtClean="0"/>
              <a:t>تعدد التسميات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358246" cy="5072098"/>
          </a:xfrm>
        </p:spPr>
        <p:txBody>
          <a:bodyPr>
            <a:normAutofit/>
          </a:bodyPr>
          <a:lstStyle/>
          <a:p>
            <a:pPr rtl="1"/>
            <a:r>
              <a:rPr lang="ar-SA" dirty="0"/>
              <a:t>تحليل مناصب العمل </a:t>
            </a:r>
            <a:r>
              <a:rPr lang="fr-FR" i="1" dirty="0"/>
              <a:t>Analyse des postes de travail</a:t>
            </a:r>
            <a:r>
              <a:rPr lang="ar-SA" dirty="0"/>
              <a:t> </a:t>
            </a:r>
            <a:r>
              <a:rPr lang="ar-SA" dirty="0" smtClean="0"/>
              <a:t>توصيف </a:t>
            </a:r>
            <a:r>
              <a:rPr lang="ar-SA" dirty="0"/>
              <a:t>مناصب العمل </a:t>
            </a:r>
            <a:r>
              <a:rPr lang="fr-FR" i="1" dirty="0"/>
              <a:t>Description des postes de </a:t>
            </a:r>
            <a:r>
              <a:rPr lang="fr-FR" i="1" dirty="0" smtClean="0"/>
              <a:t>travail</a:t>
            </a:r>
            <a:endParaRPr lang="ar-DZ" i="1" dirty="0" smtClean="0"/>
          </a:p>
          <a:p>
            <a:pPr rtl="1"/>
            <a:r>
              <a:rPr lang="ar-SA" dirty="0" smtClean="0"/>
              <a:t>تعريف </a:t>
            </a:r>
            <a:r>
              <a:rPr lang="ar-SA" dirty="0"/>
              <a:t>مناصب </a:t>
            </a:r>
            <a:r>
              <a:rPr lang="ar-SA" dirty="0" smtClean="0"/>
              <a:t>العمل </a:t>
            </a:r>
            <a:r>
              <a:rPr lang="fr-FR" i="1" dirty="0"/>
              <a:t>des postes de </a:t>
            </a:r>
            <a:r>
              <a:rPr lang="fr-FR" i="1" dirty="0" smtClean="0"/>
              <a:t>travail</a:t>
            </a:r>
            <a:r>
              <a:rPr lang="ar-DZ" i="1" dirty="0" smtClean="0"/>
              <a:t> </a:t>
            </a:r>
            <a:r>
              <a:rPr lang="fr-FR" i="1" dirty="0" err="1" smtClean="0"/>
              <a:t>Definition</a:t>
            </a:r>
            <a:r>
              <a:rPr lang="ar-SA" dirty="0" smtClean="0"/>
              <a:t> </a:t>
            </a:r>
            <a:r>
              <a:rPr lang="ar-SA" dirty="0"/>
              <a:t>تشخيص مناصب العمل </a:t>
            </a:r>
            <a:r>
              <a:rPr lang="fr-FR" i="1" dirty="0"/>
              <a:t>Diagnostic des postes de </a:t>
            </a:r>
            <a:r>
              <a:rPr lang="fr-FR" i="1" dirty="0" smtClean="0"/>
              <a:t>travail</a:t>
            </a:r>
            <a:endParaRPr lang="fr-FR" dirty="0"/>
          </a:p>
          <a:p>
            <a:pPr rtl="1"/>
            <a:r>
              <a:rPr lang="ar-SA" dirty="0" smtClean="0"/>
              <a:t>التحليل </a:t>
            </a:r>
            <a:r>
              <a:rPr lang="ar-SA" dirty="0"/>
              <a:t>الوظيفي </a:t>
            </a:r>
            <a:r>
              <a:rPr lang="fr-FR" i="1" dirty="0"/>
              <a:t>L’analyse fonctionnelle</a:t>
            </a:r>
            <a:r>
              <a:rPr lang="ar-SA" dirty="0"/>
              <a:t> </a:t>
            </a:r>
            <a:endParaRPr lang="ar-DZ" dirty="0" smtClean="0"/>
          </a:p>
          <a:p>
            <a:pPr rtl="1"/>
            <a:r>
              <a:rPr lang="ar-SA" dirty="0" smtClean="0"/>
              <a:t> </a:t>
            </a:r>
            <a:r>
              <a:rPr lang="ar-SA" dirty="0"/>
              <a:t>تحليل المهام</a:t>
            </a:r>
            <a:r>
              <a:rPr lang="fr-FR" i="1" dirty="0"/>
              <a:t>L’analyse des tâches  </a:t>
            </a:r>
            <a:endParaRPr lang="ar-DZ" i="1" dirty="0" smtClean="0"/>
          </a:p>
          <a:p>
            <a:pPr rtl="1"/>
            <a:r>
              <a:rPr lang="ar-SA" dirty="0" smtClean="0"/>
              <a:t>تحليل </a:t>
            </a:r>
            <a:r>
              <a:rPr lang="ar-SA" dirty="0"/>
              <a:t>العمل</a:t>
            </a:r>
            <a:r>
              <a:rPr lang="fr-FR" i="1" dirty="0"/>
              <a:t>L’analyse</a:t>
            </a:r>
            <a:r>
              <a:rPr lang="fr-FR" dirty="0"/>
              <a:t> </a:t>
            </a:r>
            <a:r>
              <a:rPr lang="fr-FR" i="1" dirty="0"/>
              <a:t>du travail</a:t>
            </a:r>
            <a:r>
              <a:rPr lang="fr-FR" dirty="0"/>
              <a:t> </a:t>
            </a:r>
            <a:r>
              <a:rPr lang="ar-SA" dirty="0"/>
              <a:t>...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071570"/>
          </a:xfrm>
        </p:spPr>
        <p:txBody>
          <a:bodyPr>
            <a:noAutofit/>
          </a:bodyPr>
          <a:lstStyle/>
          <a:p>
            <a:pPr rtl="1"/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D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المفهوم التقليدي للتحليل الوظيفي</a:t>
            </a:r>
            <a:b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86808" cy="4857784"/>
          </a:xfrm>
        </p:spPr>
        <p:txBody>
          <a:bodyPr>
            <a:noAutofit/>
          </a:bodyPr>
          <a:lstStyle/>
          <a:p>
            <a:pPr algn="just" rtl="1"/>
            <a:r>
              <a:rPr lang="ar-SA" sz="4600" i="1" u="sng" dirty="0" smtClean="0"/>
              <a:t>تحليل</a:t>
            </a:r>
            <a:r>
              <a:rPr lang="ar-DZ" sz="4600" i="1" u="sng" dirty="0" smtClean="0"/>
              <a:t> ا</a:t>
            </a:r>
            <a:r>
              <a:rPr lang="ar-SA" sz="4600" i="1" u="sng" dirty="0" smtClean="0"/>
              <a:t>لعمل </a:t>
            </a:r>
            <a:r>
              <a:rPr lang="ar-SA" sz="4600" i="1" u="sng" dirty="0"/>
              <a:t>المنجز في منصب ما، توصيف </a:t>
            </a:r>
            <a:r>
              <a:rPr lang="ar-SA" sz="4600" i="1" u="sng" dirty="0" err="1"/>
              <a:t>و</a:t>
            </a:r>
            <a:r>
              <a:rPr lang="ar-SA" sz="4600" i="1" u="sng" dirty="0"/>
              <a:t> تحديد سمات المهمة أو مجموعة المهام المرتبطة بالمنصب في سيره الواقعي، فهم نشاط أو نشاطات شاغل المنصب أثناء أدائه لوظائفه </a:t>
            </a:r>
            <a:r>
              <a:rPr lang="ar-SA" sz="4600" i="1" u="sng" dirty="0" err="1"/>
              <a:t>و</a:t>
            </a:r>
            <a:r>
              <a:rPr lang="ar-SA" sz="4600" i="1" u="sng" dirty="0"/>
              <a:t> شغله لوقته </a:t>
            </a:r>
            <a:r>
              <a:rPr lang="ar-SA" sz="4600" i="1" u="sng" dirty="0" smtClean="0"/>
              <a:t>المهني</a:t>
            </a:r>
            <a:r>
              <a:rPr lang="ar-DZ" sz="4600" i="1" u="sng" dirty="0" smtClean="0"/>
              <a:t>.</a:t>
            </a:r>
          </a:p>
          <a:p>
            <a:pPr algn="just" rtl="1"/>
            <a:endParaRPr lang="ar-DZ" sz="1800" i="1" u="sng" dirty="0" smtClean="0"/>
          </a:p>
          <a:p>
            <a:r>
              <a:rPr lang="fr-FR" sz="2400" dirty="0"/>
              <a:t>R. </a:t>
            </a:r>
            <a:r>
              <a:rPr lang="fr-FR" sz="2400" dirty="0" err="1"/>
              <a:t>Mucchielli</a:t>
            </a:r>
            <a:r>
              <a:rPr lang="fr-FR" sz="2400" b="1" i="1" dirty="0"/>
              <a:t>, </a:t>
            </a:r>
            <a:r>
              <a:rPr lang="fr-BE" sz="2400" b="1" i="1" dirty="0"/>
              <a:t>L’étude des postes de travail,</a:t>
            </a:r>
            <a:r>
              <a:rPr lang="fr-BE" sz="2400" dirty="0"/>
              <a:t> Les éditions ESF, p</a:t>
            </a:r>
            <a:r>
              <a:rPr lang="fr-BE" sz="2400" dirty="0" smtClean="0"/>
              <a:t>.</a:t>
            </a:r>
            <a:r>
              <a:rPr lang="ar-DZ" sz="2400" dirty="0" smtClean="0"/>
              <a:t> 7</a:t>
            </a:r>
            <a:endParaRPr lang="fr-FR" sz="24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pPr rtl="1"/>
            <a:r>
              <a:rPr lang="ar-DZ" sz="7100" i="1" dirty="0" smtClean="0"/>
              <a:t>” </a:t>
            </a:r>
            <a:r>
              <a:rPr lang="ar-SA" sz="7100" i="1" dirty="0" smtClean="0"/>
              <a:t>تجميع منظم لبيانات أساسية تتعلق بواجبات الوظيفة الفعلية </a:t>
            </a:r>
            <a:r>
              <a:rPr lang="ar-SA" sz="7100" i="1" dirty="0" err="1" smtClean="0"/>
              <a:t>و</a:t>
            </a:r>
            <a:r>
              <a:rPr lang="ar-SA" sz="7100" i="1" dirty="0" smtClean="0"/>
              <a:t> متطلبات الوظيفة العقلية </a:t>
            </a:r>
            <a:r>
              <a:rPr lang="ar-SA" sz="7100" i="1" dirty="0" err="1" smtClean="0"/>
              <a:t>و</a:t>
            </a:r>
            <a:r>
              <a:rPr lang="ar-SA" sz="7100" i="1" dirty="0" smtClean="0"/>
              <a:t> الاجتماعية </a:t>
            </a:r>
            <a:r>
              <a:rPr lang="ar-SA" sz="7100" i="1" dirty="0" err="1" smtClean="0"/>
              <a:t>و</a:t>
            </a:r>
            <a:r>
              <a:rPr lang="ar-SA" sz="7100" i="1" dirty="0" smtClean="0"/>
              <a:t> البدنية </a:t>
            </a:r>
            <a:r>
              <a:rPr lang="ar-SA" sz="7100" i="1" dirty="0" err="1" smtClean="0"/>
              <a:t>و</a:t>
            </a:r>
            <a:r>
              <a:rPr lang="ar-SA" sz="7100" i="1" dirty="0" smtClean="0"/>
              <a:t> المسئولية اللازمة لأداء الواجبات بنجاح</a:t>
            </a:r>
            <a:r>
              <a:rPr lang="ar-DZ" sz="7100" i="1" dirty="0" smtClean="0"/>
              <a:t>“</a:t>
            </a:r>
            <a:r>
              <a:rPr lang="ar-DZ" i="1" dirty="0" smtClean="0"/>
              <a:t/>
            </a:r>
            <a:br>
              <a:rPr lang="ar-DZ" i="1" dirty="0" smtClean="0"/>
            </a:br>
            <a:r>
              <a:rPr lang="ar-DZ" i="1" dirty="0"/>
              <a:t/>
            </a:r>
            <a:br>
              <a:rPr lang="ar-DZ" i="1" dirty="0"/>
            </a:br>
            <a:r>
              <a:rPr lang="ar-SA" sz="3100" dirty="0"/>
              <a:t>الاتحاد الدولي للاتصالات – المكتب الإقليمي للدول العربية</a:t>
            </a:r>
            <a:r>
              <a:rPr lang="ar-SA" sz="3100" dirty="0" smtClean="0"/>
              <a:t>،</a:t>
            </a:r>
            <a:r>
              <a:rPr lang="ar-DZ" sz="3100" dirty="0" smtClean="0"/>
              <a:t/>
            </a:r>
            <a:br>
              <a:rPr lang="ar-DZ" sz="3100" dirty="0" smtClean="0"/>
            </a:br>
            <a:r>
              <a:rPr lang="ar-SA" sz="3100" dirty="0" smtClean="0"/>
              <a:t> </a:t>
            </a:r>
            <a:r>
              <a:rPr lang="ar-SA" sz="3100" b="1" i="1" dirty="0"/>
              <a:t>توصيف </a:t>
            </a:r>
            <a:r>
              <a:rPr lang="ar-SA" sz="3100" b="1" i="1" dirty="0" err="1"/>
              <a:t>و</a:t>
            </a:r>
            <a:r>
              <a:rPr lang="ar-SA" sz="3100" b="1" i="1" dirty="0"/>
              <a:t> تصنيف مناصب العمل، </a:t>
            </a:r>
            <a:r>
              <a:rPr lang="ar-SA" sz="3100" dirty="0"/>
              <a:t>1998.</a:t>
            </a:r>
            <a:r>
              <a:rPr lang="ar-DZ" i="1" dirty="0" smtClean="0"/>
              <a:t/>
            </a:r>
            <a:br>
              <a:rPr lang="ar-DZ" i="1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rtl="1"/>
            <a:r>
              <a:rPr lang="ar-DZ" sz="5300" dirty="0" smtClean="0"/>
              <a:t/>
            </a:r>
            <a:br>
              <a:rPr lang="ar-DZ" sz="5300" dirty="0" smtClean="0"/>
            </a:br>
            <a:r>
              <a:rPr lang="ar-SA" sz="5300" dirty="0" smtClean="0"/>
              <a:t>يقصد </a:t>
            </a:r>
            <a:r>
              <a:rPr lang="ar-SA" sz="5300" dirty="0"/>
              <a:t>بتحليل مناصب العمل (أو </a:t>
            </a:r>
            <a:r>
              <a:rPr lang="ar-SA" sz="5300" dirty="0" smtClean="0"/>
              <a:t>الوظائف) </a:t>
            </a:r>
            <a:r>
              <a:rPr lang="ar-SA" sz="5300" dirty="0"/>
              <a:t>تحديد معالم كل وظيفة أي توضيح ماهية واجباتها </a:t>
            </a:r>
            <a:r>
              <a:rPr lang="ar-SA" sz="5300" dirty="0" err="1"/>
              <a:t>و</a:t>
            </a:r>
            <a:r>
              <a:rPr lang="ar-SA" sz="5300" dirty="0"/>
              <a:t> مسئولياتها، تقدير درجة المهارة </a:t>
            </a:r>
            <a:r>
              <a:rPr lang="ar-SA" sz="5300" dirty="0" err="1"/>
              <a:t>و</a:t>
            </a:r>
            <a:r>
              <a:rPr lang="ar-SA" sz="5300" dirty="0"/>
              <a:t> مقدار المعلومات، نوع المقدرة المطلوبة فيمن يشغلها، تحليل طبيعتها </a:t>
            </a:r>
            <a:r>
              <a:rPr lang="ar-SA" sz="5300" dirty="0" err="1"/>
              <a:t>و</a:t>
            </a:r>
            <a:r>
              <a:rPr lang="ar-SA" sz="5300" dirty="0"/>
              <a:t> ظروف العمل الخاصة </a:t>
            </a:r>
            <a:r>
              <a:rPr lang="ar-SA" sz="5300" dirty="0" err="1"/>
              <a:t>بها</a:t>
            </a:r>
            <a:r>
              <a:rPr lang="ar-SA" sz="5300" dirty="0"/>
              <a:t> بقصد التوصل إلى توصيف كامل </a:t>
            </a:r>
            <a:r>
              <a:rPr lang="ar-SA" sz="5300" dirty="0" smtClean="0"/>
              <a:t>لها</a:t>
            </a:r>
            <a:r>
              <a:rPr lang="ar-DZ" sz="5300" dirty="0" smtClean="0"/>
              <a:t>.</a:t>
            </a:r>
            <a:r>
              <a:rPr lang="ar-DZ" sz="4800" dirty="0" smtClean="0"/>
              <a:t/>
            </a:r>
            <a:br>
              <a:rPr lang="ar-DZ" sz="4800" dirty="0" smtClean="0"/>
            </a:br>
            <a:r>
              <a:rPr lang="ar-DZ" sz="4800" dirty="0" smtClean="0"/>
              <a:t/>
            </a:r>
            <a:br>
              <a:rPr lang="ar-DZ" sz="4800" dirty="0" smtClean="0"/>
            </a:br>
            <a:r>
              <a:rPr lang="ar-SA" sz="4000" dirty="0"/>
              <a:t>د. عادل حسن:</a:t>
            </a:r>
            <a:r>
              <a:rPr lang="ar-SA" sz="4000" b="1" i="1" dirty="0"/>
              <a:t>إدارة الأفراد </a:t>
            </a:r>
            <a:r>
              <a:rPr lang="ar-SA" sz="4000" b="1" i="1" dirty="0" err="1"/>
              <a:t>و</a:t>
            </a:r>
            <a:r>
              <a:rPr lang="ar-SA" sz="4000" b="1" i="1" dirty="0"/>
              <a:t> العلاقات الإنسانية</a:t>
            </a:r>
            <a:r>
              <a:rPr lang="ar-SA" sz="4000" dirty="0"/>
              <a:t> 1998.</a:t>
            </a:r>
            <a:r>
              <a:rPr lang="fr-FR" sz="4800" dirty="0"/>
              <a:t/>
            </a:r>
            <a:br>
              <a:rPr lang="fr-FR" sz="4800" dirty="0"/>
            </a:br>
            <a:endParaRPr lang="fr-FR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941385"/>
          </a:xfrm>
        </p:spPr>
        <p:txBody>
          <a:bodyPr/>
          <a:lstStyle/>
          <a:p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المفهوم الحديث للتحليل الوظيفي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92500" lnSpcReduction="20000"/>
          </a:bodyPr>
          <a:lstStyle/>
          <a:p>
            <a:pPr rtl="1">
              <a:buFont typeface="Arial" pitchFamily="34" charset="0"/>
              <a:buChar char="•"/>
            </a:pPr>
            <a:r>
              <a:rPr lang="ar-DZ" dirty="0" smtClean="0"/>
              <a:t> </a:t>
            </a:r>
            <a:r>
              <a:rPr lang="ar-DZ" sz="3500" i="1" dirty="0" smtClean="0"/>
              <a:t>”</a:t>
            </a:r>
            <a:r>
              <a:rPr lang="ar-SA" sz="3500" i="1" dirty="0" smtClean="0"/>
              <a:t>يتمثل </a:t>
            </a:r>
            <a:r>
              <a:rPr lang="ar-SA" sz="3500" i="1" dirty="0"/>
              <a:t>تعريف منصب العمل في تحديد السمات الرسمية </a:t>
            </a:r>
            <a:r>
              <a:rPr lang="ar-SA" sz="3500" i="1" dirty="0" err="1"/>
              <a:t>و</a:t>
            </a:r>
            <a:r>
              <a:rPr lang="ar-SA" sz="3500" i="1" dirty="0"/>
              <a:t> غير الرسمية للمهام التي يتم إنجازها من طرف المستخدمين، بما في ذلك العلاقات التي تنشأ فيما بينهم </a:t>
            </a:r>
            <a:r>
              <a:rPr lang="ar-SA" sz="3500" i="1" dirty="0" err="1"/>
              <a:t>و</a:t>
            </a:r>
            <a:r>
              <a:rPr lang="ar-SA" sz="3500" i="1" dirty="0"/>
              <a:t> الارتباطات التي يخلقها تنفيذ المهام مع أشخاص آخرين داخل المنظمة أو </a:t>
            </a:r>
            <a:r>
              <a:rPr lang="ar-SA" sz="3500" i="1" dirty="0" smtClean="0"/>
              <a:t>خارجها</a:t>
            </a:r>
            <a:r>
              <a:rPr lang="ar-DZ" sz="3500" i="1" dirty="0" smtClean="0"/>
              <a:t>“</a:t>
            </a:r>
          </a:p>
          <a:p>
            <a:pPr rtl="1">
              <a:buFont typeface="Arial" pitchFamily="34" charset="0"/>
              <a:buChar char="•"/>
            </a:pPr>
            <a:r>
              <a:rPr lang="ar-DZ" sz="3500" i="1" dirty="0"/>
              <a:t> </a:t>
            </a:r>
            <a:r>
              <a:rPr lang="ar-DZ" sz="3500" i="1" dirty="0" smtClean="0"/>
              <a:t>”</a:t>
            </a:r>
            <a:r>
              <a:rPr lang="ar-SA" sz="3500" i="1" dirty="0" smtClean="0"/>
              <a:t>مجموع </a:t>
            </a:r>
            <a:r>
              <a:rPr lang="ar-SA" sz="3500" i="1" dirty="0"/>
              <a:t>العوامل المرتبطة بالعمل نفسه: المناهج المستعملة، درجة تعقد المهام، العلاقات مع نوع آخر من العمل </a:t>
            </a:r>
            <a:r>
              <a:rPr lang="ar-SA" sz="3500" i="1" dirty="0" err="1"/>
              <a:t>و</a:t>
            </a:r>
            <a:r>
              <a:rPr lang="ar-SA" sz="3500" i="1" dirty="0"/>
              <a:t> النشاطات الأخرى داخل المنظمة </a:t>
            </a:r>
            <a:r>
              <a:rPr lang="ar-SA" sz="3500" i="1" dirty="0" err="1"/>
              <a:t>و</a:t>
            </a:r>
            <a:r>
              <a:rPr lang="ar-SA" sz="3500" i="1" dirty="0"/>
              <a:t> أخيرا الارتباط بين التكنولوجيا </a:t>
            </a:r>
            <a:r>
              <a:rPr lang="ar-SA" sz="3500" i="1" dirty="0" err="1"/>
              <a:t>و</a:t>
            </a:r>
            <a:r>
              <a:rPr lang="ar-SA" sz="3500" i="1" dirty="0"/>
              <a:t> </a:t>
            </a:r>
            <a:r>
              <a:rPr lang="ar-SA" sz="3500" i="1" dirty="0" smtClean="0"/>
              <a:t>العامل</a:t>
            </a:r>
            <a:r>
              <a:rPr lang="ar-DZ" sz="3500" i="1" dirty="0" smtClean="0"/>
              <a:t>“</a:t>
            </a:r>
          </a:p>
          <a:p>
            <a:pPr rtl="1">
              <a:buFont typeface="Arial" pitchFamily="34" charset="0"/>
              <a:buChar char="•"/>
            </a:pPr>
            <a:r>
              <a:rPr lang="ar-DZ" sz="3500" i="1" dirty="0"/>
              <a:t> </a:t>
            </a:r>
            <a:r>
              <a:rPr lang="ar-SA" sz="3500" dirty="0"/>
              <a:t>يفضّل </a:t>
            </a:r>
            <a:r>
              <a:rPr lang="fr-FR" sz="3500" i="1" dirty="0"/>
              <a:t>G. </a:t>
            </a:r>
            <a:r>
              <a:rPr lang="fr-FR" sz="3500" i="1" dirty="0" err="1"/>
              <a:t>Lacono</a:t>
            </a:r>
            <a:r>
              <a:rPr lang="ar-SA" sz="3500" dirty="0"/>
              <a:t> استخدام عبارة </a:t>
            </a:r>
            <a:r>
              <a:rPr lang="fr-FR" sz="3500" i="1" dirty="0"/>
              <a:t>Description de Fonction </a:t>
            </a:r>
            <a:r>
              <a:rPr lang="ar-SA" sz="3500" dirty="0"/>
              <a:t>كبديل عن عبارة </a:t>
            </a:r>
            <a:r>
              <a:rPr lang="fr-FR" sz="3500" i="1" dirty="0"/>
              <a:t>Description de poste</a:t>
            </a:r>
            <a:r>
              <a:rPr lang="ar-SA" sz="3500" dirty="0"/>
              <a:t> و يرى أن مفهوم توصيف الوظيفة يعبّر عن مقاربة ثرية لتحليل المنصب لكونها ترتكز على تصور متطور في الزمن </a:t>
            </a:r>
            <a:r>
              <a:rPr lang="ar-SA" sz="3500" dirty="0" err="1"/>
              <a:t>و</a:t>
            </a:r>
            <a:r>
              <a:rPr lang="ar-SA" sz="3500" dirty="0"/>
              <a:t> في المنظمة، كما يشير مفهوم الوظيفة إلى هامش الحرية الممنوح للأجير لتوسيع </a:t>
            </a:r>
            <a:r>
              <a:rPr lang="ar-SA" sz="3500" dirty="0" err="1"/>
              <a:t>و</a:t>
            </a:r>
            <a:r>
              <a:rPr lang="ar-SA" sz="3500" dirty="0"/>
              <a:t> إثراء محتوى </a:t>
            </a:r>
            <a:r>
              <a:rPr lang="ar-SA" sz="3500" dirty="0" smtClean="0"/>
              <a:t>عمله</a:t>
            </a:r>
            <a:r>
              <a:rPr lang="ar-DZ" sz="3500" dirty="0" smtClean="0"/>
              <a:t>.</a:t>
            </a:r>
            <a:endParaRPr lang="fr-FR"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rtl="1"/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مقارنة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بين المفهومين التقليدي </a:t>
            </a:r>
            <a:r>
              <a:rPr lang="ar-S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الحديث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ar-SA" dirty="0" smtClean="0"/>
              <a:t>مقارنة بين الطريقة التحليلية </a:t>
            </a:r>
            <a:r>
              <a:rPr lang="ar-SA" dirty="0" err="1" smtClean="0"/>
              <a:t>و</a:t>
            </a:r>
            <a:r>
              <a:rPr lang="ar-SA" dirty="0" smtClean="0"/>
              <a:t> الطريقة النظمية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546"/>
            <a:ext cx="8858311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785794"/>
          </a:xfrm>
        </p:spPr>
        <p:txBody>
          <a:bodyPr/>
          <a:lstStyle/>
          <a:p>
            <a:r>
              <a:rPr lang="ar-SA" b="1" dirty="0" smtClean="0"/>
              <a:t>المناهج التقليدية لتحليل العمل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501122" cy="6000792"/>
          </a:xfrm>
        </p:spPr>
        <p:txBody>
          <a:bodyPr>
            <a:normAutofit fontScale="47500" lnSpcReduction="20000"/>
          </a:bodyPr>
          <a:lstStyle/>
          <a:p>
            <a:pPr algn="r" rtl="1"/>
            <a:r>
              <a:rPr lang="ar-DZ" sz="4400" b="1" i="1" u="sng" dirty="0" smtClean="0"/>
              <a:t>أولا: </a:t>
            </a:r>
            <a:r>
              <a:rPr lang="ar-SA" sz="4400" b="1" i="1" u="sng" dirty="0" smtClean="0"/>
              <a:t>المناهج المباشرة لتحليل العمل</a:t>
            </a:r>
            <a:endParaRPr lang="ar-DZ" sz="4400" b="1" i="1" u="sng" dirty="0" smtClean="0"/>
          </a:p>
          <a:p>
            <a:pPr algn="r" rtl="1"/>
            <a:r>
              <a:rPr lang="ar-DZ" sz="4400" b="1" i="1" dirty="0" smtClean="0"/>
              <a:t>    </a:t>
            </a:r>
            <a:r>
              <a:rPr lang="ar-SA" sz="4400" b="1" i="1" dirty="0" smtClean="0"/>
              <a:t>1- الطرق الاستفسارية</a:t>
            </a:r>
            <a:endParaRPr lang="ar-DZ" sz="4400" b="1" i="1" dirty="0" smtClean="0"/>
          </a:p>
          <a:p>
            <a:pPr algn="r" rtl="1"/>
            <a:r>
              <a:rPr lang="ar-DZ" sz="4400" b="1" dirty="0" smtClean="0"/>
              <a:t>          1-1- </a:t>
            </a:r>
            <a:r>
              <a:rPr lang="ar-SA" sz="4400" b="1" dirty="0" smtClean="0"/>
              <a:t>طريقة المقابلة</a:t>
            </a:r>
            <a:endParaRPr lang="ar-DZ" sz="4400" b="1" dirty="0" smtClean="0"/>
          </a:p>
          <a:p>
            <a:pPr algn="r" rtl="1"/>
            <a:r>
              <a:rPr lang="ar-DZ" sz="4400" b="1" dirty="0" smtClean="0"/>
              <a:t>          </a:t>
            </a:r>
            <a:r>
              <a:rPr lang="ar-SA" sz="4400" b="1" dirty="0" smtClean="0"/>
              <a:t>1-2- طريقة الاستبيان</a:t>
            </a:r>
            <a:endParaRPr lang="ar-DZ" sz="4400" b="1" dirty="0" smtClean="0"/>
          </a:p>
          <a:p>
            <a:pPr algn="r" rtl="1"/>
            <a:r>
              <a:rPr lang="ar-DZ" sz="4400" b="1" dirty="0" smtClean="0"/>
              <a:t>                  </a:t>
            </a:r>
            <a:r>
              <a:rPr lang="ar-SA" sz="4400" b="1" dirty="0" smtClean="0"/>
              <a:t>1-2-1- بطاقة المتابعة الذاتية </a:t>
            </a:r>
            <a:endParaRPr lang="fr-FR" sz="4400" dirty="0" smtClean="0"/>
          </a:p>
          <a:p>
            <a:pPr algn="r" rtl="1"/>
            <a:r>
              <a:rPr lang="ar-DZ" sz="4400" b="1" dirty="0" smtClean="0"/>
              <a:t>                  </a:t>
            </a:r>
            <a:r>
              <a:rPr lang="ar-SA" sz="4400" b="1" dirty="0" smtClean="0"/>
              <a:t>1-2-2- بطاقة الأسئلة المكتوبة </a:t>
            </a:r>
            <a:endParaRPr lang="ar-DZ" sz="4400" b="1" dirty="0" smtClean="0"/>
          </a:p>
          <a:p>
            <a:pPr algn="r" rtl="1"/>
            <a:r>
              <a:rPr lang="ar-DZ" sz="4400" b="1" i="1" dirty="0" smtClean="0"/>
              <a:t>   </a:t>
            </a:r>
            <a:r>
              <a:rPr lang="ar-SA" sz="4400" b="1" i="1" dirty="0" smtClean="0"/>
              <a:t>2- طرق الملاحظة المباشرة</a:t>
            </a:r>
            <a:endParaRPr lang="ar-DZ" sz="4400" b="1" i="1" dirty="0" smtClean="0"/>
          </a:p>
          <a:p>
            <a:pPr algn="r" rtl="1"/>
            <a:r>
              <a:rPr lang="ar-DZ" sz="4400" b="1" dirty="0" smtClean="0"/>
              <a:t>          </a:t>
            </a:r>
            <a:r>
              <a:rPr lang="ar-SA" sz="4400" b="1" dirty="0" smtClean="0"/>
              <a:t>2-1- الملاحظة الوصفية</a:t>
            </a:r>
            <a:endParaRPr lang="ar-DZ" sz="4400" b="1" dirty="0" smtClean="0"/>
          </a:p>
          <a:p>
            <a:pPr algn="r" rtl="1"/>
            <a:r>
              <a:rPr lang="ar-DZ" sz="4400" b="1" dirty="0" smtClean="0"/>
              <a:t>          </a:t>
            </a:r>
            <a:r>
              <a:rPr lang="ar-SA" sz="4400" b="1" dirty="0" smtClean="0"/>
              <a:t>2-2- الملاحظة الذاتية</a:t>
            </a:r>
            <a:endParaRPr lang="fr-FR" sz="4400" dirty="0" smtClean="0"/>
          </a:p>
          <a:p>
            <a:pPr algn="r" rtl="1"/>
            <a:r>
              <a:rPr lang="ar-DZ" sz="4400" b="1" dirty="0" smtClean="0"/>
              <a:t>   </a:t>
            </a:r>
            <a:r>
              <a:rPr lang="ar-SA" sz="4400" b="1" dirty="0" smtClean="0"/>
              <a:t>3- تحليل العمل بواسطة الرموز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الرسومات</a:t>
            </a:r>
            <a:endParaRPr lang="fr-FR" sz="4400" dirty="0" smtClean="0"/>
          </a:p>
          <a:p>
            <a:pPr algn="r" rtl="1"/>
            <a:r>
              <a:rPr lang="ar-DZ" sz="4400" b="1" dirty="0" smtClean="0"/>
              <a:t>          </a:t>
            </a:r>
            <a:r>
              <a:rPr lang="ar-SA" sz="4400" b="1" dirty="0" smtClean="0"/>
              <a:t>3-1- نظم الترميز</a:t>
            </a:r>
            <a:endParaRPr lang="fr-FR" sz="4400" dirty="0" smtClean="0"/>
          </a:p>
          <a:p>
            <a:pPr algn="r" rtl="1"/>
            <a:r>
              <a:rPr lang="ar-DZ" sz="4400" b="1" dirty="0" smtClean="0"/>
              <a:t>                   </a:t>
            </a:r>
            <a:r>
              <a:rPr lang="ar-SA" sz="4400" b="1" dirty="0" smtClean="0"/>
              <a:t>3-1-1- ترميز </a:t>
            </a:r>
            <a:r>
              <a:rPr lang="ar-SA" sz="4400" b="1" dirty="0" err="1" smtClean="0"/>
              <a:t>جيلبرث</a:t>
            </a:r>
            <a:endParaRPr lang="fr-FR" sz="4400" dirty="0" smtClean="0"/>
          </a:p>
          <a:p>
            <a:pPr algn="r" rtl="1"/>
            <a:r>
              <a:rPr lang="ar-DZ" sz="4400" b="1" dirty="0" smtClean="0"/>
              <a:t>                   </a:t>
            </a:r>
            <a:r>
              <a:rPr lang="ar-SA" sz="4400" b="1" dirty="0" smtClean="0"/>
              <a:t>3-1-2- ترميز </a:t>
            </a:r>
            <a:r>
              <a:rPr lang="ar-SA" sz="4400" b="1" dirty="0" err="1" smtClean="0"/>
              <a:t>ماينار</a:t>
            </a:r>
            <a:r>
              <a:rPr lang="ar-SA" sz="4400" b="1" dirty="0" smtClean="0"/>
              <a:t> أو طريقة قياس الوقت</a:t>
            </a:r>
            <a:endParaRPr lang="fr-FR" sz="4400" dirty="0" smtClean="0"/>
          </a:p>
          <a:p>
            <a:pPr algn="r" rtl="1"/>
            <a:r>
              <a:rPr lang="ar-DZ" sz="4400" b="1" dirty="0" smtClean="0"/>
              <a:t>                   </a:t>
            </a:r>
            <a:r>
              <a:rPr lang="ar-SA" sz="4400" b="1" dirty="0" smtClean="0"/>
              <a:t>3-1-3- نظام الترميز للجمعية الأمريكية للمهندسين الميكانيكيين</a:t>
            </a:r>
            <a:endParaRPr lang="fr-FR" sz="4400" dirty="0" smtClean="0"/>
          </a:p>
          <a:p>
            <a:pPr algn="r" rtl="1"/>
            <a:r>
              <a:rPr lang="ar-DZ" sz="4400" b="1" dirty="0" smtClean="0"/>
              <a:t>         </a:t>
            </a:r>
            <a:r>
              <a:rPr lang="ar-SA" sz="4400" b="1" dirty="0" smtClean="0"/>
              <a:t>3-2- الملاحظة بواسطة الرسومات البيانية</a:t>
            </a:r>
            <a:endParaRPr lang="fr-FR" sz="4400" dirty="0" smtClean="0"/>
          </a:p>
          <a:p>
            <a:pPr algn="r" rtl="1"/>
            <a:r>
              <a:rPr lang="ar-DZ" sz="4400" b="1" dirty="0" smtClean="0"/>
              <a:t>                   </a:t>
            </a:r>
            <a:r>
              <a:rPr lang="ar-SA" sz="4400" b="1" dirty="0" smtClean="0"/>
              <a:t>3-2-1- خريطة الإجراءات المرحلية </a:t>
            </a:r>
            <a:endParaRPr lang="ar-DZ" sz="4400" b="1" dirty="0" smtClean="0"/>
          </a:p>
          <a:p>
            <a:pPr algn="r" rtl="1"/>
            <a:r>
              <a:rPr lang="ar-DZ" sz="4400" b="1" dirty="0" smtClean="0"/>
              <a:t>                   </a:t>
            </a:r>
            <a:r>
              <a:rPr lang="ar-SA" sz="4400" b="1" dirty="0" smtClean="0"/>
              <a:t>3-2-2- مخطط الدوران</a:t>
            </a:r>
            <a:endParaRPr lang="fr-FR" sz="4400" dirty="0" smtClean="0"/>
          </a:p>
          <a:p>
            <a:pPr algn="r" rtl="1"/>
            <a:r>
              <a:rPr lang="ar-DZ" sz="4400" b="1" i="1" dirty="0" smtClean="0"/>
              <a:t>    </a:t>
            </a:r>
            <a:r>
              <a:rPr lang="ar-SA" sz="4400" b="1" i="1" dirty="0" smtClean="0"/>
              <a:t>4- تحليل العمل </a:t>
            </a:r>
            <a:r>
              <a:rPr lang="ar-SA" sz="4400" b="1" i="1" dirty="0" err="1" smtClean="0"/>
              <a:t>بالاستبار</a:t>
            </a:r>
            <a:r>
              <a:rPr lang="ar-SA" sz="4400" b="1" i="1" dirty="0" smtClean="0"/>
              <a:t> أو تقنية الملاحظات الآنية</a:t>
            </a:r>
            <a:endParaRPr lang="fr-FR" sz="4400" dirty="0" smtClean="0"/>
          </a:p>
          <a:p>
            <a:pPr algn="r" rtl="1"/>
            <a:endParaRPr lang="ar-DZ" sz="3300" b="1" dirty="0" smtClean="0"/>
          </a:p>
          <a:p>
            <a:pPr algn="r" rtl="1"/>
            <a:endParaRPr lang="fr-FR" sz="3300" dirty="0" smtClean="0"/>
          </a:p>
          <a:p>
            <a:pPr algn="r" rtl="1"/>
            <a:endParaRPr lang="fr-FR" dirty="0" smtClean="0"/>
          </a:p>
          <a:p>
            <a:pPr algn="r" rtl="1"/>
            <a:endParaRPr lang="fr-FR" dirty="0" smtClean="0"/>
          </a:p>
          <a:p>
            <a:pPr rtl="1"/>
            <a:endParaRPr lang="fr-FR" dirty="0" smtClean="0"/>
          </a:p>
          <a:p>
            <a:pPr rtl="1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398</Words>
  <Application>Microsoft Office PowerPoint</Application>
  <PresentationFormat>Affichage à l'écran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الفصل الثاني  </vt:lpstr>
      <vt:lpstr>تعدد التسميات</vt:lpstr>
      <vt:lpstr>  المفهوم التقليدي للتحليل الوظيفي  </vt:lpstr>
      <vt:lpstr>” تجميع منظم لبيانات أساسية تتعلق بواجبات الوظيفة الفعلية و متطلبات الوظيفة العقلية و الاجتماعية و البدنية و المسئولية اللازمة لأداء الواجبات بنجاح“  الاتحاد الدولي للاتصالات – المكتب الإقليمي للدول العربية،  توصيف و تصنيف مناصب العمل، 1998. </vt:lpstr>
      <vt:lpstr> يقصد بتحليل مناصب العمل (أو الوظائف) تحديد معالم كل وظيفة أي توضيح ماهية واجباتها و مسئولياتها، تقدير درجة المهارة و مقدار المعلومات، نوع المقدرة المطلوبة فيمن يشغلها، تحليل طبيعتها و ظروف العمل الخاصة بها بقصد التوصل إلى توصيف كامل لها.  د. عادل حسن:إدارة الأفراد و العلاقات الإنسانية 1998. </vt:lpstr>
      <vt:lpstr>المفهوم الحديث للتحليل الوظيفي</vt:lpstr>
      <vt:lpstr>مقارنة بين المفهومين التقليدي و الحديث</vt:lpstr>
      <vt:lpstr>مقارنة بين الطريقة التحليلية و الطريقة النظمية</vt:lpstr>
      <vt:lpstr>المناهج التقليدية لتحليل العمل</vt:lpstr>
      <vt:lpstr> ثانيا: المناهج غير المباشرة لتحليل العمل  1- دراسة آثار العمل        1-1- تحليل كمية و نوعية الإنتاج في المنصب       1-2- تحليل الأخطاء المهنية       1-3- تحليل حوادث العمل 2- طريقة الأحداث الحرجة أو طريقة FLANAGAN     3- مناهج التحليل الإشاري للعمل 4- التحليل السيكولوجي للعمل 5- تحليل العمل بطريقة المحاكاة   </vt:lpstr>
      <vt:lpstr>المناهج الحديثة  مناهج التحليل الأرغونومي للعمل 1- طريقة تحليل الاختلالات Méthode  « HAZOP » 2- طريقة تحليل نمط الاختلال و الأثر MFEA  3- طريقة "ماذا لو؟"  Méthode “What if”  4- طريقة إيشكاوا  Méthode ISHIKAWA  5- طريقة تحليل المهام Méthode d’Analyse des Taches 6- طريقة تحليل الفعالية البشرية Human Reliability Analysis (HRA)  7- طريقة قياس إرهاقية المهام  8- نظام أوفاكو لتحليل وضعية الجسم أثناء العمل 9- جداول مراقبة القلق Handboek Werkstress   10- جدول مراقبة الأضرار العضلية ـ الهيكلية 11- جدول مراقبة زيادة أعباء الأعضاء العلوية 12- طريقة إدارة الأخطار و شجرة المخاطر Méthode MORT (Management Oversight and Risk Tree) 13- الإستراتيجية الوقائية الشاملة  Stratégie d’Observation, d’Analyse et d’Expertise (SOBANE) </vt:lpstr>
      <vt:lpstr>مناهج التحليل السيكو سوسيولوجي للعمل  1- طريقة تحليل الأعباء النفسية ـ الاجتماعية Methode WEBA 2- طريقة قياس الضغط الذهني 3- استبيانات الصحة النفسية - استبيان (Vragenlijst Arbeiden Gezondheid) VAG     - استبيان التقييم الذاتي VOEG - استبيان محتوى العمل </vt:lpstr>
      <vt:lpstr>مناهج التحليل الوظيفي  التجارب الأمريكية لتطوير مناهج تحليل مناصب العمل 1- التحليل الوظيفي لمناصب العمل  Functional Job Analysis (FJA) 2- استبيان تحليل الوضعية   The Position Analysis Questionnaire (PAQ) 3- استبيان توصيف الوضعية   The Position Description Questionnaire  4- نظام مصفوفة معلومات العمل   The Job Information Matrix System  5- مقاربة تحليل عناصر العمل  The Job Element Approach 6- مقاربة جرد العمل    The Task Inventory Approach 7- جرد التحليل المهني    The Occupational Analysis Inventory (OAI) 8- نظام تقييم الأداء   The Work Performance Survey System (WPSS)  </vt:lpstr>
      <vt:lpstr>مناهج تحليل وضعيات العمل  1- طريقة المركز الوطني للوظيفة العمومية الإقليمية CNFPT 2- المناهج ثلاثية الأبعاد 2-1- النموذج التصوري ثلاثي الأقطاب Le modèle conceptuel triadique de Rabardel 2-2- النموذج ثلاثي الأبعاد صاغاس Le modèle triadique de Penalva (SAGACE)    </vt:lpstr>
      <vt:lpstr>مناهج التحليل  الوظيفي  المبنية على مدخل الكفاءات  1- طريقة الدراسة الديناميكية للوظائف النموذجية  Méthode ETED  2- طريقة تحليل النشاطات و الكفاءات La Méthode ADAC  3- تحليل المهام باستخدام طريقة تصميم برامج التكوين La méthode DACUM (Developing A CUrriculuM)/ Conception d’un programme de 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</dc:title>
  <dc:creator>H</dc:creator>
  <cp:lastModifiedBy>H</cp:lastModifiedBy>
  <cp:revision>4</cp:revision>
  <dcterms:created xsi:type="dcterms:W3CDTF">2014-11-29T19:30:33Z</dcterms:created>
  <dcterms:modified xsi:type="dcterms:W3CDTF">2014-12-13T20:14:58Z</dcterms:modified>
</cp:coreProperties>
</file>