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83" r:id="rId21"/>
    <p:sldId id="259" r:id="rId22"/>
    <p:sldId id="258" r:id="rId23"/>
    <p:sldId id="281" r:id="rId24"/>
    <p:sldId id="278" r:id="rId25"/>
    <p:sldId id="280" r:id="rId26"/>
    <p:sldId id="279" r:id="rId27"/>
    <p:sldId id="282"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9BD95F5-B1DF-42CE-8BA7-18C8F04B4E1F}" type="datetimeFigureOut">
              <a:rPr lang="fr-FR" smtClean="0"/>
              <a:pPr/>
              <a:t>22/11/2014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63079D-29DC-4448-A502-6135F8651CD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BD95F5-B1DF-42CE-8BA7-18C8F04B4E1F}" type="datetimeFigureOut">
              <a:rPr lang="fr-FR" smtClean="0"/>
              <a:pPr/>
              <a:t>22/11/2014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63079D-29DC-4448-A502-6135F8651CD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BD95F5-B1DF-42CE-8BA7-18C8F04B4E1F}" type="datetimeFigureOut">
              <a:rPr lang="fr-FR" smtClean="0"/>
              <a:pPr/>
              <a:t>22/11/2014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63079D-29DC-4448-A502-6135F8651CD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BD95F5-B1DF-42CE-8BA7-18C8F04B4E1F}" type="datetimeFigureOut">
              <a:rPr lang="fr-FR" smtClean="0"/>
              <a:pPr/>
              <a:t>22/11/2014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63079D-29DC-4448-A502-6135F8651CD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9BD95F5-B1DF-42CE-8BA7-18C8F04B4E1F}" type="datetimeFigureOut">
              <a:rPr lang="fr-FR" smtClean="0"/>
              <a:pPr/>
              <a:t>22/11/2014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B63079D-29DC-4448-A502-6135F8651CD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9BD95F5-B1DF-42CE-8BA7-18C8F04B4E1F}" type="datetimeFigureOut">
              <a:rPr lang="fr-FR" smtClean="0"/>
              <a:pPr/>
              <a:t>22/11/2014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B63079D-29DC-4448-A502-6135F8651CD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9BD95F5-B1DF-42CE-8BA7-18C8F04B4E1F}" type="datetimeFigureOut">
              <a:rPr lang="fr-FR" smtClean="0"/>
              <a:pPr/>
              <a:t>22/11/2014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B63079D-29DC-4448-A502-6135F8651CD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9BD95F5-B1DF-42CE-8BA7-18C8F04B4E1F}" type="datetimeFigureOut">
              <a:rPr lang="fr-FR" smtClean="0"/>
              <a:pPr/>
              <a:t>22/11/2014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B63079D-29DC-4448-A502-6135F8651CD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9BD95F5-B1DF-42CE-8BA7-18C8F04B4E1F}" type="datetimeFigureOut">
              <a:rPr lang="fr-FR" smtClean="0"/>
              <a:pPr/>
              <a:t>22/11/2014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B63079D-29DC-4448-A502-6135F8651CD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9BD95F5-B1DF-42CE-8BA7-18C8F04B4E1F}" type="datetimeFigureOut">
              <a:rPr lang="fr-FR" smtClean="0"/>
              <a:pPr/>
              <a:t>22/11/2014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B63079D-29DC-4448-A502-6135F8651CD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9BD95F5-B1DF-42CE-8BA7-18C8F04B4E1F}" type="datetimeFigureOut">
              <a:rPr lang="fr-FR" smtClean="0"/>
              <a:pPr/>
              <a:t>22/11/2014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B63079D-29DC-4448-A502-6135F8651CD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D95F5-B1DF-42CE-8BA7-18C8F04B4E1F}" type="datetimeFigureOut">
              <a:rPr lang="fr-FR" smtClean="0"/>
              <a:pPr/>
              <a:t>22/11/2014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3079D-29DC-4448-A502-6135F8651CD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357166"/>
            <a:ext cx="8358246" cy="1857388"/>
          </a:xfrm>
          <a:solidFill>
            <a:schemeClr val="tx2">
              <a:lumMod val="20000"/>
              <a:lumOff val="80000"/>
            </a:schemeClr>
          </a:solidFill>
        </p:spPr>
        <p:txBody>
          <a:bodyPr>
            <a:normAutofit fontScale="90000"/>
          </a:bodyPr>
          <a:lstStyle/>
          <a:p>
            <a:r>
              <a:rPr lang="ar-DZ" sz="8000" dirty="0" smtClean="0"/>
              <a:t>الهندسة الوظيفية</a:t>
            </a:r>
            <a:r>
              <a:rPr lang="ar-DZ" dirty="0" smtClean="0"/>
              <a:t/>
            </a:r>
            <a:br>
              <a:rPr lang="ar-DZ" dirty="0" smtClean="0"/>
            </a:br>
            <a:r>
              <a:rPr lang="fr-FR" dirty="0" smtClean="0"/>
              <a:t>L’INGENIERIE FONCTIONNELLE</a:t>
            </a:r>
            <a:endParaRPr lang="fr-FR" dirty="0"/>
          </a:p>
        </p:txBody>
      </p:sp>
      <p:sp>
        <p:nvSpPr>
          <p:cNvPr id="3" name="Sous-titre 2"/>
          <p:cNvSpPr>
            <a:spLocks noGrp="1"/>
          </p:cNvSpPr>
          <p:nvPr>
            <p:ph type="subTitle" idx="1"/>
          </p:nvPr>
        </p:nvSpPr>
        <p:spPr>
          <a:xfrm>
            <a:off x="357158" y="6072206"/>
            <a:ext cx="8429684" cy="642942"/>
          </a:xfrm>
          <a:solidFill>
            <a:schemeClr val="tx2">
              <a:lumMod val="20000"/>
              <a:lumOff val="80000"/>
            </a:schemeClr>
          </a:solidFill>
        </p:spPr>
        <p:txBody>
          <a:bodyPr>
            <a:normAutofit fontScale="92500"/>
          </a:bodyPr>
          <a:lstStyle/>
          <a:p>
            <a:r>
              <a:rPr lang="ar-DZ" dirty="0" smtClean="0"/>
              <a:t>1</a:t>
            </a:r>
            <a:r>
              <a:rPr lang="fr-FR" baseline="30000" dirty="0" smtClean="0"/>
              <a:t>ère</a:t>
            </a:r>
            <a:r>
              <a:rPr lang="fr-FR" dirty="0" smtClean="0"/>
              <a:t> Année Master GRHDC                             2014-2015</a:t>
            </a:r>
            <a:endParaRPr lang="fr-FR" dirty="0"/>
          </a:p>
        </p:txBody>
      </p:sp>
      <p:pic>
        <p:nvPicPr>
          <p:cNvPr id="1026" name="Picture 2"/>
          <p:cNvPicPr>
            <a:picLocks noChangeAspect="1" noChangeArrowheads="1"/>
          </p:cNvPicPr>
          <p:nvPr/>
        </p:nvPicPr>
        <p:blipFill>
          <a:blip r:embed="rId2"/>
          <a:srcRect/>
          <a:stretch>
            <a:fillRect/>
          </a:stretch>
        </p:blipFill>
        <p:spPr bwMode="auto">
          <a:xfrm>
            <a:off x="357158" y="2500306"/>
            <a:ext cx="4214842" cy="342902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714876" y="2500306"/>
            <a:ext cx="4062424" cy="34290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fontScale="90000"/>
          </a:bodyPr>
          <a:lstStyle/>
          <a:p>
            <a:r>
              <a:rPr lang="ar-SA" dirty="0"/>
              <a:t>حقَق النظام الجديد للعمل مكاسب كثيرة </a:t>
            </a:r>
            <a:r>
              <a:rPr lang="ar-SA" dirty="0" err="1"/>
              <a:t>و</a:t>
            </a:r>
            <a:r>
              <a:rPr lang="ar-SA" dirty="0"/>
              <a:t> إنجازات ضخمة لا يمكن تجاهلها، تمثلت بالخصوص في الرقي الاجتماعي </a:t>
            </a:r>
            <a:r>
              <a:rPr lang="ar-SA" dirty="0" err="1"/>
              <a:t>و</a:t>
            </a:r>
            <a:r>
              <a:rPr lang="ar-SA" dirty="0"/>
              <a:t> التنمية الاقتصادية </a:t>
            </a:r>
            <a:r>
              <a:rPr lang="ar-SA" dirty="0" err="1"/>
              <a:t>و</a:t>
            </a:r>
            <a:r>
              <a:rPr lang="ar-SA" dirty="0"/>
              <a:t> التقدم العلمي </a:t>
            </a:r>
            <a:r>
              <a:rPr lang="ar-SA" dirty="0" err="1"/>
              <a:t>و</a:t>
            </a:r>
            <a:r>
              <a:rPr lang="ar-SA" dirty="0"/>
              <a:t> التكنولوجي الباهر، هذه الانجازات المرتبطة بالعمل البشري جعلت من هذا الأخير السمة </a:t>
            </a:r>
            <a:r>
              <a:rPr lang="ar-SA" dirty="0" err="1" smtClean="0"/>
              <a:t>الممي</a:t>
            </a:r>
            <a:r>
              <a:rPr lang="ar-DZ" dirty="0" smtClean="0"/>
              <a:t>ّ</a:t>
            </a:r>
            <a:r>
              <a:rPr lang="ar-SA" dirty="0" err="1" smtClean="0"/>
              <a:t>زة</a:t>
            </a:r>
            <a:r>
              <a:rPr lang="ar-SA" dirty="0" smtClean="0"/>
              <a:t> </a:t>
            </a:r>
            <a:r>
              <a:rPr lang="ar-SA" dirty="0"/>
              <a:t>للعصر الراهن، حيث وصف سان </a:t>
            </a:r>
            <a:r>
              <a:rPr lang="ar-SA" dirty="0" err="1"/>
              <a:t>سيمون</a:t>
            </a:r>
            <a:r>
              <a:rPr lang="ar-SA" dirty="0"/>
              <a:t> ـ في مطلع القرن التاسع عشر </a:t>
            </a:r>
            <a:r>
              <a:rPr lang="ar-SA" dirty="0" err="1"/>
              <a:t>ـ</a:t>
            </a:r>
            <a:r>
              <a:rPr lang="ar-SA" dirty="0"/>
              <a:t> الحضارة المعاصرة بحضارة العمل.</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fontScale="90000"/>
          </a:bodyPr>
          <a:lstStyle/>
          <a:p>
            <a:pPr rtl="1"/>
            <a:r>
              <a:rPr lang="ar-DZ" dirty="0" smtClean="0"/>
              <a:t/>
            </a:r>
            <a:br>
              <a:rPr lang="ar-DZ" dirty="0" smtClean="0"/>
            </a:br>
            <a:r>
              <a:rPr lang="ar-SA" dirty="0" smtClean="0"/>
              <a:t>بالمقابل</a:t>
            </a:r>
            <a:r>
              <a:rPr lang="ar-SA" dirty="0"/>
              <a:t>، تمخض عن هذا التوجه المغالي في ربط الحضارة الغربية بثقافة تقديس العمل بروز نموذج حياة محوره المركزي هو العمل </a:t>
            </a:r>
            <a:r>
              <a:rPr lang="ar-SA" dirty="0" err="1"/>
              <a:t>و</a:t>
            </a:r>
            <a:r>
              <a:rPr lang="ar-SA" dirty="0"/>
              <a:t> مساره خطي ينطلق في حلقات متتابعة من الكد المستمر في سبيل تحقيق أهداف لا متناهية إلى غاية نقطة التوقف المتمثلة في التقاعد أو الانقطاع النهائي عن مزاولة النشاط المهني، مما يعني في حس هذا الإنسان أن الحياة كلها تختزل في العمل وحده </a:t>
            </a:r>
            <a:r>
              <a:rPr lang="ar-SA" dirty="0" err="1"/>
              <a:t>و</a:t>
            </a:r>
            <a:r>
              <a:rPr lang="ar-SA" dirty="0"/>
              <a:t> أن الإنسان يعيش ليعمل </a:t>
            </a:r>
            <a:r>
              <a:rPr lang="ar-SA" dirty="0" smtClean="0"/>
              <a:t>فقط. </a:t>
            </a:r>
            <a:r>
              <a:rPr lang="fr-FR" dirty="0"/>
              <a:t/>
            </a:r>
            <a:br>
              <a:rPr lang="fr-FR" dirty="0"/>
            </a:br>
            <a:r>
              <a:rPr lang="fr-FR" dirty="0"/>
              <a:t> </a:t>
            </a:r>
            <a:r>
              <a:rPr lang="fr-FR" sz="3100" dirty="0"/>
              <a:t>S. Mc Mahon : </a:t>
            </a:r>
            <a:r>
              <a:rPr lang="fr-FR" sz="3100" b="1" i="1" dirty="0"/>
              <a:t>Le Psy de Poche</a:t>
            </a:r>
            <a:r>
              <a:rPr lang="fr-FR" sz="3100" dirty="0"/>
              <a:t>, p. 32.</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normAutofit fontScale="90000"/>
          </a:bodyPr>
          <a:lstStyle/>
          <a:p>
            <a:r>
              <a:rPr lang="ar-DZ" dirty="0" smtClean="0"/>
              <a:t/>
            </a:r>
            <a:br>
              <a:rPr lang="ar-DZ" dirty="0" smtClean="0"/>
            </a:br>
            <a:r>
              <a:rPr lang="ar-SA" dirty="0" smtClean="0"/>
              <a:t>هذا </a:t>
            </a:r>
            <a:r>
              <a:rPr lang="ar-SA" dirty="0"/>
              <a:t>الواقع الجديد بما واكبه من إفرازات </a:t>
            </a:r>
            <a:r>
              <a:rPr lang="ar-SA" dirty="0" err="1"/>
              <a:t>و</a:t>
            </a:r>
            <a:r>
              <a:rPr lang="ar-SA" dirty="0"/>
              <a:t> تداعيات بات ينذر بمخاطر جسيمة على حياة العامل </a:t>
            </a:r>
            <a:r>
              <a:rPr lang="ar-SA" dirty="0" err="1"/>
              <a:t>و</a:t>
            </a:r>
            <a:r>
              <a:rPr lang="ar-SA" dirty="0"/>
              <a:t> صحته النفسية (القلق، الاكتئاب، التردي المهني...) </a:t>
            </a:r>
            <a:r>
              <a:rPr lang="ar-SA" dirty="0" err="1"/>
              <a:t>و</a:t>
            </a:r>
            <a:r>
              <a:rPr lang="ar-SA" dirty="0"/>
              <a:t> علاقاته الاجتماعية، </a:t>
            </a:r>
            <a:r>
              <a:rPr lang="ar-SA" dirty="0" err="1"/>
              <a:t>و</a:t>
            </a:r>
            <a:r>
              <a:rPr lang="ar-SA" dirty="0"/>
              <a:t> هو ما دفع بالكثير من المهتمين بعالم الشغل إلى التفكير في أساليب جديدة لتهيئة ظروف العمل الزمنية </a:t>
            </a:r>
            <a:r>
              <a:rPr lang="ar-SA" dirty="0" err="1"/>
              <a:t>و</a:t>
            </a:r>
            <a:r>
              <a:rPr lang="ar-SA" dirty="0"/>
              <a:t> المكانية </a:t>
            </a:r>
            <a:r>
              <a:rPr lang="ar-SA" dirty="0" err="1"/>
              <a:t>و</a:t>
            </a:r>
            <a:r>
              <a:rPr lang="ar-SA" dirty="0"/>
              <a:t> خلق أجواء مهنية مرضية، </a:t>
            </a:r>
            <a:r>
              <a:rPr lang="ar-SA" dirty="0" err="1"/>
              <a:t>و</a:t>
            </a:r>
            <a:r>
              <a:rPr lang="ar-SA" dirty="0"/>
              <a:t> البحث عن السبل الكفيلة </a:t>
            </a:r>
            <a:r>
              <a:rPr lang="ar-SA" dirty="0" err="1"/>
              <a:t>بأنسنة</a:t>
            </a:r>
            <a:r>
              <a:rPr lang="ar-SA" dirty="0"/>
              <a:t> علاقات العمل </a:t>
            </a:r>
            <a:r>
              <a:rPr lang="fr-FR" i="1" dirty="0"/>
              <a:t>Humanisation des relations de travail</a:t>
            </a:r>
            <a:r>
              <a:rPr lang="ar-SA" dirty="0"/>
              <a:t> بما يضمن توافقا </a:t>
            </a:r>
            <a:r>
              <a:rPr lang="ar-SA" dirty="0" err="1"/>
              <a:t>و</a:t>
            </a:r>
            <a:r>
              <a:rPr lang="ar-SA" dirty="0"/>
              <a:t> انسجاما بين الحياة الخاصة </a:t>
            </a:r>
            <a:r>
              <a:rPr lang="ar-SA" dirty="0" err="1"/>
              <a:t>و</a:t>
            </a:r>
            <a:r>
              <a:rPr lang="ar-SA" dirty="0"/>
              <a:t> الحياة المهنية للعامل.</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0"/>
            <a:ext cx="7772400" cy="1084261"/>
          </a:xfrm>
        </p:spPr>
        <p:txBody>
          <a:bodyPr/>
          <a:lstStyle/>
          <a:p>
            <a:r>
              <a:rPr lang="ar-SA" b="1" dirty="0"/>
              <a:t>طبيعة العمل البشري </a:t>
            </a:r>
            <a:r>
              <a:rPr lang="ar-SA" b="1" dirty="0" err="1"/>
              <a:t>و</a:t>
            </a:r>
            <a:r>
              <a:rPr lang="ar-SA" b="1" dirty="0"/>
              <a:t> مقوماته</a:t>
            </a:r>
            <a:endParaRPr lang="fr-FR" dirty="0"/>
          </a:p>
        </p:txBody>
      </p:sp>
      <p:sp>
        <p:nvSpPr>
          <p:cNvPr id="3" name="Sous-titre 2"/>
          <p:cNvSpPr>
            <a:spLocks noGrp="1"/>
          </p:cNvSpPr>
          <p:nvPr>
            <p:ph type="subTitle" idx="1"/>
          </p:nvPr>
        </p:nvSpPr>
        <p:spPr>
          <a:xfrm>
            <a:off x="357158" y="1285860"/>
            <a:ext cx="8286808" cy="5357850"/>
          </a:xfrm>
        </p:spPr>
        <p:txBody>
          <a:bodyPr>
            <a:normAutofit/>
          </a:bodyPr>
          <a:lstStyle/>
          <a:p>
            <a:pPr rtl="1"/>
            <a:r>
              <a:rPr lang="ar-SA" sz="4000" b="1" u="sng" dirty="0" err="1" smtClean="0"/>
              <a:t>الع</a:t>
            </a:r>
            <a:r>
              <a:rPr lang="ar-DZ" sz="4000" b="1" u="sng" dirty="0" smtClean="0"/>
              <a:t>ـ</a:t>
            </a:r>
            <a:r>
              <a:rPr lang="ar-SA" sz="4000" b="1" u="sng" dirty="0" err="1" smtClean="0"/>
              <a:t>ام</a:t>
            </a:r>
            <a:r>
              <a:rPr lang="ar-DZ" sz="4000" b="1" u="sng" dirty="0" smtClean="0"/>
              <a:t>ــ</a:t>
            </a:r>
            <a:r>
              <a:rPr lang="ar-SA" sz="4000" b="1" u="sng" dirty="0" smtClean="0"/>
              <a:t>ل</a:t>
            </a:r>
            <a:endParaRPr lang="ar-DZ" sz="4000" b="1" u="sng" dirty="0" smtClean="0"/>
          </a:p>
          <a:p>
            <a:pPr rtl="1"/>
            <a:endParaRPr lang="ar-DZ" sz="2400" b="1" dirty="0" smtClean="0"/>
          </a:p>
          <a:p>
            <a:pPr rtl="1"/>
            <a:r>
              <a:rPr lang="ar-DZ" sz="3600" b="1" dirty="0" smtClean="0"/>
              <a:t>1- </a:t>
            </a:r>
            <a:r>
              <a:rPr lang="ar-SA" sz="3600" b="1" dirty="0" smtClean="0"/>
              <a:t>الجهد</a:t>
            </a:r>
            <a:endParaRPr lang="ar-DZ" sz="3600" b="1" dirty="0" smtClean="0"/>
          </a:p>
          <a:p>
            <a:pPr rtl="1"/>
            <a:r>
              <a:rPr lang="ar-SA" sz="3600" b="1" dirty="0"/>
              <a:t>الجهد </a:t>
            </a:r>
            <a:r>
              <a:rPr lang="ar-SA" sz="3600" b="1" dirty="0" smtClean="0"/>
              <a:t>العضلي</a:t>
            </a:r>
            <a:endParaRPr lang="ar-DZ" sz="3600" b="1" dirty="0" smtClean="0"/>
          </a:p>
          <a:p>
            <a:pPr rtl="1"/>
            <a:r>
              <a:rPr lang="ar-DZ" sz="3600" b="1" dirty="0" smtClean="0"/>
              <a:t>  </a:t>
            </a:r>
            <a:r>
              <a:rPr lang="ar-SA" sz="3600" b="1" dirty="0" smtClean="0"/>
              <a:t>الجهد </a:t>
            </a:r>
            <a:r>
              <a:rPr lang="ar-SA" sz="3600" b="1" dirty="0"/>
              <a:t>الفكري أو </a:t>
            </a:r>
            <a:r>
              <a:rPr lang="ar-SA" sz="3600" b="1" dirty="0" smtClean="0"/>
              <a:t>العقلي</a:t>
            </a:r>
            <a:r>
              <a:rPr lang="ar-DZ" sz="3600" b="1" dirty="0" smtClean="0"/>
              <a:t> </a:t>
            </a:r>
          </a:p>
          <a:p>
            <a:pPr rtl="1"/>
            <a:r>
              <a:rPr lang="ar-SA" sz="3600" b="1" dirty="0" smtClean="0"/>
              <a:t>الجهد </a:t>
            </a:r>
            <a:r>
              <a:rPr lang="ar-SA" sz="3600" b="1" dirty="0"/>
              <a:t>النفسي </a:t>
            </a:r>
            <a:endParaRPr lang="ar-DZ" sz="3600" b="1" dirty="0" smtClean="0"/>
          </a:p>
          <a:p>
            <a:pPr rtl="1"/>
            <a:r>
              <a:rPr lang="ar-DZ" sz="3600" b="1" dirty="0" smtClean="0"/>
              <a:t>2- </a:t>
            </a:r>
            <a:r>
              <a:rPr lang="ar-SA" sz="3600" b="1" dirty="0" smtClean="0"/>
              <a:t>الامتثال</a:t>
            </a:r>
            <a:endParaRPr lang="ar-DZ" sz="3600" b="1" dirty="0" smtClean="0"/>
          </a:p>
          <a:p>
            <a:pPr rtl="1"/>
            <a:r>
              <a:rPr lang="ar-SA" sz="3600" b="1" dirty="0" err="1" smtClean="0"/>
              <a:t>ال</a:t>
            </a:r>
            <a:r>
              <a:rPr lang="ar-DZ" sz="3600" b="1" dirty="0" err="1" smtClean="0"/>
              <a:t>خضو</a:t>
            </a:r>
            <a:r>
              <a:rPr lang="ar-SA" sz="3600" b="1" dirty="0" smtClean="0"/>
              <a:t>ع </a:t>
            </a:r>
            <a:r>
              <a:rPr lang="ar-SA" sz="3600" b="1" dirty="0"/>
              <a:t>و الانقياد للتعليمات </a:t>
            </a:r>
            <a:r>
              <a:rPr lang="ar-SA" sz="3600" b="1" dirty="0" err="1"/>
              <a:t>و</a:t>
            </a:r>
            <a:r>
              <a:rPr lang="ar-SA" sz="3600" b="1" dirty="0"/>
              <a:t> </a:t>
            </a:r>
            <a:r>
              <a:rPr lang="ar-SA" sz="3600" b="1" dirty="0" smtClean="0"/>
              <a:t>الأوامر</a:t>
            </a:r>
            <a:r>
              <a:rPr lang="ar-DZ" sz="3600" b="1" dirty="0" smtClean="0"/>
              <a:t> السلطوية</a:t>
            </a:r>
            <a:r>
              <a:rPr lang="ar-SA" sz="3600" b="1" dirty="0" smtClean="0"/>
              <a:t> </a:t>
            </a:r>
            <a:endParaRPr lang="fr-FR" sz="36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214291"/>
            <a:ext cx="7772400" cy="1071570"/>
          </a:xfrm>
        </p:spPr>
        <p:txBody>
          <a:bodyPr/>
          <a:lstStyle/>
          <a:p>
            <a:r>
              <a:rPr lang="ar-SA" b="1" dirty="0" smtClean="0"/>
              <a:t>طبيعة العمل البشري </a:t>
            </a:r>
            <a:r>
              <a:rPr lang="ar-SA" b="1" dirty="0" err="1" smtClean="0"/>
              <a:t>و</a:t>
            </a:r>
            <a:r>
              <a:rPr lang="ar-SA" b="1" dirty="0" smtClean="0"/>
              <a:t> مقوماته</a:t>
            </a:r>
            <a:endParaRPr lang="fr-FR" dirty="0"/>
          </a:p>
        </p:txBody>
      </p:sp>
      <p:sp>
        <p:nvSpPr>
          <p:cNvPr id="3" name="Sous-titre 2"/>
          <p:cNvSpPr>
            <a:spLocks noGrp="1"/>
          </p:cNvSpPr>
          <p:nvPr>
            <p:ph type="subTitle" idx="1"/>
          </p:nvPr>
        </p:nvSpPr>
        <p:spPr>
          <a:xfrm>
            <a:off x="1371600" y="2000240"/>
            <a:ext cx="6400800" cy="4500594"/>
          </a:xfrm>
        </p:spPr>
        <p:txBody>
          <a:bodyPr>
            <a:normAutofit/>
          </a:bodyPr>
          <a:lstStyle/>
          <a:p>
            <a:pPr rtl="1"/>
            <a:r>
              <a:rPr lang="ar-SA" sz="4800" b="1" u="sng" dirty="0" smtClean="0"/>
              <a:t>العم</a:t>
            </a:r>
            <a:r>
              <a:rPr lang="ar-DZ" sz="4800" b="1" u="sng" dirty="0" smtClean="0"/>
              <a:t>ـــ</a:t>
            </a:r>
            <a:r>
              <a:rPr lang="ar-SA" sz="4800" b="1" u="sng" dirty="0" smtClean="0"/>
              <a:t>ل</a:t>
            </a:r>
            <a:endParaRPr lang="ar-DZ" sz="4800" b="1" u="sng" dirty="0" smtClean="0"/>
          </a:p>
          <a:p>
            <a:pPr rtl="1"/>
            <a:endParaRPr lang="ar-DZ" sz="4800" b="1" dirty="0" smtClean="0"/>
          </a:p>
          <a:p>
            <a:pPr rtl="1"/>
            <a:r>
              <a:rPr lang="ar-DZ" sz="4800" b="1" dirty="0" smtClean="0"/>
              <a:t>1- </a:t>
            </a:r>
            <a:r>
              <a:rPr lang="ar-DZ" sz="4800" b="1" dirty="0" err="1" smtClean="0"/>
              <a:t>ا</a:t>
            </a:r>
            <a:r>
              <a:rPr lang="ar-SA" sz="4800" b="1" dirty="0" smtClean="0"/>
              <a:t>لأدوات</a:t>
            </a:r>
            <a:endParaRPr lang="ar-DZ" sz="4800" b="1" dirty="0" smtClean="0"/>
          </a:p>
          <a:p>
            <a:pPr rtl="1"/>
            <a:r>
              <a:rPr lang="ar-DZ" sz="4800" b="1" dirty="0" smtClean="0"/>
              <a:t>2- </a:t>
            </a:r>
            <a:r>
              <a:rPr lang="ar-SA" sz="4800" b="1" dirty="0" smtClean="0"/>
              <a:t>الإجراءات </a:t>
            </a:r>
            <a:r>
              <a:rPr lang="ar-SA" sz="4800" b="1" dirty="0" err="1"/>
              <a:t>و</a:t>
            </a:r>
            <a:r>
              <a:rPr lang="ar-SA" sz="4800" b="1" dirty="0"/>
              <a:t> </a:t>
            </a:r>
            <a:r>
              <a:rPr lang="ar-SA" sz="4800" b="1" dirty="0" smtClean="0"/>
              <a:t>المناهج</a:t>
            </a:r>
            <a:endParaRPr lang="ar-DZ" sz="4800" b="1" dirty="0" smtClean="0"/>
          </a:p>
          <a:p>
            <a:pPr rtl="1"/>
            <a:r>
              <a:rPr lang="ar-DZ" sz="4800" b="1" dirty="0" smtClean="0"/>
              <a:t>3- </a:t>
            </a:r>
            <a:r>
              <a:rPr lang="ar-SA" sz="4800" b="1" dirty="0" smtClean="0"/>
              <a:t>الموضوع</a:t>
            </a:r>
            <a:endParaRPr lang="fr-FR" sz="4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1"/>
            <a:ext cx="7772400" cy="1071570"/>
          </a:xfrm>
        </p:spPr>
        <p:txBody>
          <a:bodyPr/>
          <a:lstStyle/>
          <a:p>
            <a:r>
              <a:rPr lang="ar-SA" b="1" dirty="0" smtClean="0"/>
              <a:t>طبيعة العمل البشري </a:t>
            </a:r>
            <a:r>
              <a:rPr lang="ar-SA" b="1" dirty="0" err="1" smtClean="0"/>
              <a:t>و</a:t>
            </a:r>
            <a:r>
              <a:rPr lang="ar-SA" b="1" dirty="0" smtClean="0"/>
              <a:t> مقوماته</a:t>
            </a:r>
            <a:endParaRPr lang="fr-FR" dirty="0"/>
          </a:p>
        </p:txBody>
      </p:sp>
      <p:sp>
        <p:nvSpPr>
          <p:cNvPr id="3" name="Sous-titre 2"/>
          <p:cNvSpPr>
            <a:spLocks noGrp="1"/>
          </p:cNvSpPr>
          <p:nvPr>
            <p:ph type="subTitle" idx="1"/>
          </p:nvPr>
        </p:nvSpPr>
        <p:spPr>
          <a:xfrm>
            <a:off x="1371600" y="1643050"/>
            <a:ext cx="6400800" cy="4286280"/>
          </a:xfrm>
        </p:spPr>
        <p:txBody>
          <a:bodyPr>
            <a:normAutofit lnSpcReduction="10000"/>
          </a:bodyPr>
          <a:lstStyle/>
          <a:p>
            <a:pPr rtl="1"/>
            <a:r>
              <a:rPr lang="ar-SA" sz="4800" b="1" u="sng" dirty="0" smtClean="0"/>
              <a:t>ظ</a:t>
            </a:r>
            <a:r>
              <a:rPr lang="ar-DZ" sz="4800" b="1" u="sng" dirty="0" smtClean="0"/>
              <a:t>ـ</a:t>
            </a:r>
            <a:r>
              <a:rPr lang="ar-SA" sz="4800" b="1" u="sng" dirty="0" err="1" smtClean="0"/>
              <a:t>روف</a:t>
            </a:r>
            <a:r>
              <a:rPr lang="ar-SA" sz="4800" b="1" u="sng" dirty="0" smtClean="0"/>
              <a:t> العم</a:t>
            </a:r>
            <a:r>
              <a:rPr lang="ar-DZ" sz="4800" b="1" u="sng" dirty="0" smtClean="0"/>
              <a:t>ــ</a:t>
            </a:r>
            <a:r>
              <a:rPr lang="ar-SA" sz="4800" b="1" u="sng" dirty="0" smtClean="0"/>
              <a:t>ل</a:t>
            </a:r>
            <a:endParaRPr lang="ar-DZ" sz="4800" b="1" u="sng" dirty="0" smtClean="0"/>
          </a:p>
          <a:p>
            <a:pPr rtl="1"/>
            <a:endParaRPr lang="ar-DZ" sz="4800" b="1" dirty="0" smtClean="0"/>
          </a:p>
          <a:p>
            <a:pPr rtl="1"/>
            <a:r>
              <a:rPr lang="ar-DZ" sz="4800" b="1" dirty="0" smtClean="0"/>
              <a:t>1- </a:t>
            </a:r>
            <a:r>
              <a:rPr lang="ar-SA" sz="4800" b="1" dirty="0" smtClean="0"/>
              <a:t>الظروف </a:t>
            </a:r>
            <a:r>
              <a:rPr lang="ar-SA" sz="4800" b="1" dirty="0"/>
              <a:t>الزمنية </a:t>
            </a:r>
            <a:endParaRPr lang="ar-DZ" sz="4800" b="1" dirty="0" smtClean="0"/>
          </a:p>
          <a:p>
            <a:pPr rtl="1"/>
            <a:r>
              <a:rPr lang="ar-DZ" sz="4800" b="1" dirty="0" smtClean="0"/>
              <a:t>2- </a:t>
            </a:r>
            <a:r>
              <a:rPr lang="ar-SA" sz="4800" b="1" dirty="0" smtClean="0"/>
              <a:t>الظروف </a:t>
            </a:r>
            <a:r>
              <a:rPr lang="ar-SA" sz="4800" b="1" dirty="0"/>
              <a:t>المكانية </a:t>
            </a:r>
            <a:endParaRPr lang="ar-DZ" sz="4800" b="1" dirty="0" smtClean="0"/>
          </a:p>
          <a:p>
            <a:pPr rtl="1"/>
            <a:r>
              <a:rPr lang="ar-DZ" sz="4800" b="1" dirty="0" smtClean="0"/>
              <a:t>3- </a:t>
            </a:r>
            <a:r>
              <a:rPr lang="ar-SA" sz="4800" b="1" dirty="0" smtClean="0"/>
              <a:t>الظروف </a:t>
            </a:r>
            <a:r>
              <a:rPr lang="ar-SA" sz="4800" b="1" dirty="0"/>
              <a:t>الإنسانية </a:t>
            </a:r>
            <a:endParaRPr lang="ar-DZ" sz="4800" b="1" dirty="0" smtClean="0"/>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85728"/>
            <a:ext cx="7772400" cy="1012823"/>
          </a:xfrm>
        </p:spPr>
        <p:txBody>
          <a:bodyPr/>
          <a:lstStyle/>
          <a:p>
            <a:r>
              <a:rPr lang="ar-SA" b="1" i="1" dirty="0"/>
              <a:t> تنظيم العمل</a:t>
            </a:r>
            <a:endParaRPr lang="fr-FR" dirty="0"/>
          </a:p>
        </p:txBody>
      </p:sp>
      <p:sp>
        <p:nvSpPr>
          <p:cNvPr id="3" name="Sous-titre 2"/>
          <p:cNvSpPr>
            <a:spLocks noGrp="1"/>
          </p:cNvSpPr>
          <p:nvPr>
            <p:ph type="subTitle" idx="1"/>
          </p:nvPr>
        </p:nvSpPr>
        <p:spPr>
          <a:xfrm>
            <a:off x="214282" y="1285860"/>
            <a:ext cx="8715436" cy="5357850"/>
          </a:xfrm>
        </p:spPr>
        <p:txBody>
          <a:bodyPr>
            <a:normAutofit fontScale="92500" lnSpcReduction="20000"/>
          </a:bodyPr>
          <a:lstStyle/>
          <a:p>
            <a:pPr rtl="1"/>
            <a:r>
              <a:rPr lang="ar-SA" dirty="0"/>
              <a:t>التنظيم كما يعرفه </a:t>
            </a:r>
            <a:r>
              <a:rPr lang="fr-FR" sz="2400" i="1" dirty="0"/>
              <a:t>G.R. Terry &amp; S.G. Franklin </a:t>
            </a:r>
            <a:r>
              <a:rPr lang="ar-DZ" sz="2400" i="1" dirty="0" smtClean="0"/>
              <a:t> </a:t>
            </a:r>
            <a:r>
              <a:rPr lang="ar-SA" dirty="0" smtClean="0"/>
              <a:t>هو </a:t>
            </a:r>
            <a:r>
              <a:rPr lang="ar-SA" dirty="0"/>
              <a:t>خلق علاقات فعالة بين الأشخاص تسمح لهم بالعمل جماعيا بطريقة ناجحة </a:t>
            </a:r>
            <a:r>
              <a:rPr lang="ar-SA" dirty="0" err="1"/>
              <a:t>و</a:t>
            </a:r>
            <a:r>
              <a:rPr lang="ar-SA" dirty="0"/>
              <a:t> تمكنهم من تحقيق الرضا الشخصي من مختلف المهام التي ينجزونها داخل محيط معين، </a:t>
            </a:r>
            <a:endParaRPr lang="ar-DZ" dirty="0" smtClean="0"/>
          </a:p>
          <a:p>
            <a:pPr rtl="1"/>
            <a:r>
              <a:rPr lang="ar-SA" dirty="0" smtClean="0"/>
              <a:t>و </a:t>
            </a:r>
            <a:r>
              <a:rPr lang="ar-SA" dirty="0"/>
              <a:t>بغرض تحقيق أهداف أو غايات </a:t>
            </a:r>
            <a:r>
              <a:rPr lang="ar-SA" dirty="0" smtClean="0"/>
              <a:t>معينة.</a:t>
            </a:r>
            <a:endParaRPr lang="fr-FR" dirty="0"/>
          </a:p>
          <a:p>
            <a:r>
              <a:rPr lang="en-US" sz="2400" dirty="0" smtClean="0"/>
              <a:t>G.R</a:t>
            </a:r>
            <a:r>
              <a:rPr lang="en-US" sz="2400" dirty="0"/>
              <a:t>. Terry &amp; S.G. Franklin . </a:t>
            </a:r>
            <a:r>
              <a:rPr lang="fr-FR" sz="2400" b="1" i="1" dirty="0"/>
              <a:t>Les principes du management</a:t>
            </a:r>
            <a:r>
              <a:rPr lang="fr-FR" sz="2400" dirty="0"/>
              <a:t>, p. 224</a:t>
            </a:r>
            <a:r>
              <a:rPr lang="fr-FR" sz="2400" dirty="0" smtClean="0"/>
              <a:t>.</a:t>
            </a:r>
            <a:endParaRPr lang="ar-DZ" sz="2400" dirty="0" smtClean="0"/>
          </a:p>
          <a:p>
            <a:endParaRPr lang="fr-FR" sz="2400" dirty="0"/>
          </a:p>
          <a:p>
            <a:pPr rtl="1"/>
            <a:r>
              <a:rPr lang="ar-SA" dirty="0"/>
              <a:t>نفس المعنى نجده في معظم </a:t>
            </a:r>
            <a:r>
              <a:rPr lang="ar-SA" dirty="0" err="1"/>
              <a:t>التعاريف</a:t>
            </a:r>
            <a:r>
              <a:rPr lang="ar-SA" dirty="0"/>
              <a:t> المتداولة حيث يرى </a:t>
            </a:r>
            <a:r>
              <a:rPr lang="fr-FR" sz="3000" i="1" dirty="0"/>
              <a:t>J.M. </a:t>
            </a:r>
            <a:r>
              <a:rPr lang="fr-FR" sz="3000" i="1" dirty="0" err="1"/>
              <a:t>Gaus</a:t>
            </a:r>
            <a:r>
              <a:rPr lang="ar-SA" sz="3000" dirty="0"/>
              <a:t> </a:t>
            </a:r>
            <a:r>
              <a:rPr lang="ar-SA" dirty="0"/>
              <a:t>أن التنظيم هو "ترتيب المستخدمين من أجل تحقيق بعض الأهداف المتفق عليها عن طريق توزيع الوظائف </a:t>
            </a:r>
            <a:r>
              <a:rPr lang="ar-SA" dirty="0" err="1"/>
              <a:t>و</a:t>
            </a:r>
            <a:r>
              <a:rPr lang="ar-SA" dirty="0"/>
              <a:t> </a:t>
            </a:r>
            <a:r>
              <a:rPr lang="ar-SA" dirty="0" smtClean="0"/>
              <a:t>المسئوليات“</a:t>
            </a:r>
            <a:endParaRPr lang="ar-DZ" dirty="0" smtClean="0"/>
          </a:p>
          <a:p>
            <a:pPr rtl="1"/>
            <a:endParaRPr lang="ar-DZ" dirty="0" smtClean="0"/>
          </a:p>
          <a:p>
            <a:pPr rtl="1"/>
            <a:r>
              <a:rPr lang="ar-SA" dirty="0" smtClean="0"/>
              <a:t>و </a:t>
            </a:r>
            <a:r>
              <a:rPr lang="ar-SA" dirty="0"/>
              <a:t>كذلك يرى </a:t>
            </a:r>
            <a:r>
              <a:rPr lang="fr-FR" sz="2600" i="1" dirty="0"/>
              <a:t>C.I. Barnard</a:t>
            </a:r>
            <a:r>
              <a:rPr lang="ar-SA" dirty="0"/>
              <a:t> أنه "منظومة من النشاطات المنسقة بوعي لفردين أو </a:t>
            </a:r>
            <a:r>
              <a:rPr lang="ar-SA" dirty="0" smtClean="0"/>
              <a:t>أكثر“.</a:t>
            </a:r>
            <a:endParaRPr lang="fr-FR" dirty="0"/>
          </a:p>
          <a:p>
            <a:pPr rtl="1"/>
            <a:r>
              <a:rPr lang="ar-SA" dirty="0"/>
              <a:t>  </a:t>
            </a:r>
            <a:endParaRPr lang="fr-FR" sz="1900" dirty="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0"/>
            <a:ext cx="7772400" cy="1012823"/>
          </a:xfrm>
        </p:spPr>
        <p:txBody>
          <a:bodyPr/>
          <a:lstStyle/>
          <a:p>
            <a:r>
              <a:rPr lang="ar-SA" b="1" i="1" dirty="0"/>
              <a:t>المرتكزات الأساسية لتنظيم العمل</a:t>
            </a:r>
            <a:endParaRPr lang="fr-FR" dirty="0"/>
          </a:p>
        </p:txBody>
      </p:sp>
      <p:sp>
        <p:nvSpPr>
          <p:cNvPr id="3" name="Sous-titre 2"/>
          <p:cNvSpPr>
            <a:spLocks noGrp="1"/>
          </p:cNvSpPr>
          <p:nvPr>
            <p:ph type="subTitle" idx="1"/>
          </p:nvPr>
        </p:nvSpPr>
        <p:spPr>
          <a:xfrm>
            <a:off x="571472" y="1357298"/>
            <a:ext cx="8143932" cy="5286412"/>
          </a:xfrm>
        </p:spPr>
        <p:txBody>
          <a:bodyPr/>
          <a:lstStyle/>
          <a:p>
            <a:pPr rtl="1"/>
            <a:r>
              <a:rPr lang="ar-SA" sz="4400" dirty="0"/>
              <a:t>إن كل عمل بشري منظم، من صناعة الأواني الطينية إلى إرسال شخص إلى القمر، كما يقول </a:t>
            </a:r>
            <a:r>
              <a:rPr lang="fr-FR" sz="4400" i="1" dirty="0"/>
              <a:t>H. </a:t>
            </a:r>
            <a:r>
              <a:rPr lang="fr-FR" sz="4400" i="1" dirty="0" err="1" smtClean="0"/>
              <a:t>Mintzberg</a:t>
            </a:r>
            <a:r>
              <a:rPr lang="ar-DZ" sz="4400" i="1" dirty="0" smtClean="0"/>
              <a:t>،</a:t>
            </a:r>
            <a:r>
              <a:rPr lang="ar-SA" sz="4400" dirty="0" smtClean="0"/>
              <a:t> </a:t>
            </a:r>
            <a:r>
              <a:rPr lang="ar-SA" sz="4400" dirty="0"/>
              <a:t>يجب أن يخضع لمطلبين أساسيين </a:t>
            </a:r>
            <a:r>
              <a:rPr lang="ar-SA" sz="4400" dirty="0" err="1"/>
              <a:t>و</a:t>
            </a:r>
            <a:r>
              <a:rPr lang="ar-SA" sz="4400" dirty="0"/>
              <a:t> متناقضين هما: </a:t>
            </a:r>
            <a:r>
              <a:rPr lang="ar-SA" sz="4400" u="sng" dirty="0"/>
              <a:t>تقسيم العمل</a:t>
            </a:r>
            <a:r>
              <a:rPr lang="ar-SA" sz="4400" dirty="0"/>
              <a:t> بين مختلف المهام الواجب تنفيذها </a:t>
            </a:r>
            <a:r>
              <a:rPr lang="ar-SA" sz="4400" dirty="0" err="1"/>
              <a:t>و</a:t>
            </a:r>
            <a:r>
              <a:rPr lang="ar-SA" sz="4400" dirty="0"/>
              <a:t> </a:t>
            </a:r>
            <a:r>
              <a:rPr lang="ar-SA" sz="4400" u="sng" dirty="0"/>
              <a:t>تنسيق</a:t>
            </a:r>
            <a:r>
              <a:rPr lang="ar-SA" sz="4400" dirty="0"/>
              <a:t> هذه المهام لإنجاز </a:t>
            </a:r>
            <a:r>
              <a:rPr lang="ar-SA" sz="4400" dirty="0" smtClean="0"/>
              <a:t>العمل.</a:t>
            </a:r>
            <a:endParaRPr lang="fr-FR" sz="4400" dirty="0"/>
          </a:p>
          <a:p>
            <a:r>
              <a:rPr lang="fr-FR" sz="2800" dirty="0"/>
              <a:t> H. </a:t>
            </a:r>
            <a:r>
              <a:rPr lang="fr-FR" sz="2800" dirty="0" err="1"/>
              <a:t>Mintzberg</a:t>
            </a:r>
            <a:r>
              <a:rPr lang="fr-FR" sz="2800" dirty="0"/>
              <a:t> : </a:t>
            </a:r>
            <a:r>
              <a:rPr lang="fr-FR" sz="2800" b="1" i="1" dirty="0"/>
              <a:t>Structures et Dynamiques des Organisations</a:t>
            </a:r>
            <a:r>
              <a:rPr lang="fr-FR" sz="2800" dirty="0"/>
              <a:t>, p.18.</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643998" cy="6226196"/>
          </a:xfrm>
        </p:spPr>
        <p:txBody>
          <a:bodyPr>
            <a:normAutofit fontScale="90000"/>
          </a:bodyPr>
          <a:lstStyle/>
          <a:p>
            <a:pPr rtl="1"/>
            <a:r>
              <a:rPr lang="ar-DZ" sz="3600" dirty="0" smtClean="0"/>
              <a:t/>
            </a:r>
            <a:br>
              <a:rPr lang="ar-DZ" sz="3600" dirty="0" smtClean="0"/>
            </a:br>
            <a:r>
              <a:rPr lang="ar-DZ" sz="3600" dirty="0" smtClean="0"/>
              <a:t/>
            </a:r>
            <a:br>
              <a:rPr lang="ar-DZ" sz="3600" dirty="0" smtClean="0"/>
            </a:br>
            <a:r>
              <a:rPr lang="ar-DZ" sz="3600" dirty="0"/>
              <a:t/>
            </a:r>
            <a:br>
              <a:rPr lang="ar-DZ" sz="3600" dirty="0"/>
            </a:br>
            <a:r>
              <a:rPr lang="ar-SA" sz="3800" dirty="0" smtClean="0"/>
              <a:t>و </a:t>
            </a:r>
            <a:r>
              <a:rPr lang="ar-SA" sz="3800" dirty="0"/>
              <a:t>حسب </a:t>
            </a:r>
            <a:r>
              <a:rPr lang="fr-FR" sz="3800" i="1" dirty="0"/>
              <a:t>Schein</a:t>
            </a:r>
            <a:r>
              <a:rPr lang="ar-SA" sz="3800" dirty="0"/>
              <a:t> التنظيم هو </a:t>
            </a:r>
            <a:r>
              <a:rPr lang="ar-DZ" sz="3800" dirty="0" smtClean="0"/>
              <a:t> </a:t>
            </a:r>
            <a:r>
              <a:rPr lang="ar-SA" sz="3800" i="1" dirty="0" smtClean="0"/>
              <a:t>”</a:t>
            </a:r>
            <a:r>
              <a:rPr lang="ar-DZ" sz="3800" i="1" dirty="0" smtClean="0"/>
              <a:t> </a:t>
            </a:r>
            <a:r>
              <a:rPr lang="ar-SA" sz="3800" i="1" dirty="0" smtClean="0"/>
              <a:t>تنسيق </a:t>
            </a:r>
            <a:r>
              <a:rPr lang="ar-SA" sz="3800" i="1" dirty="0"/>
              <a:t>عقلاني لنشاطات عدد من الأشخاص في سبيل تحقيق أهداف </a:t>
            </a:r>
            <a:r>
              <a:rPr lang="ar-SA" sz="3800" i="1" dirty="0" err="1"/>
              <a:t>و</a:t>
            </a:r>
            <a:r>
              <a:rPr lang="ar-SA" sz="3800" i="1" dirty="0"/>
              <a:t> غايات مشتركة، بواسطة تقسيم العمل </a:t>
            </a:r>
            <a:r>
              <a:rPr lang="ar-SA" sz="3800" i="1" dirty="0" err="1"/>
              <a:t>و</a:t>
            </a:r>
            <a:r>
              <a:rPr lang="ar-SA" sz="3800" i="1" dirty="0"/>
              <a:t> الهيكلة التدرجية للسلطة </a:t>
            </a:r>
            <a:r>
              <a:rPr lang="ar-SA" sz="3800" i="1" dirty="0" err="1"/>
              <a:t>و</a:t>
            </a:r>
            <a:r>
              <a:rPr lang="ar-SA" sz="3800" i="1" dirty="0"/>
              <a:t> </a:t>
            </a:r>
            <a:r>
              <a:rPr lang="ar-SA" sz="3800" i="1" dirty="0" smtClean="0"/>
              <a:t>المسئوليات“</a:t>
            </a:r>
            <a:r>
              <a:rPr lang="ar-SA" sz="3800" dirty="0" smtClean="0"/>
              <a:t>، </a:t>
            </a:r>
            <a:r>
              <a:rPr lang="ar-SA" sz="3800" dirty="0" err="1"/>
              <a:t>و</a:t>
            </a:r>
            <a:r>
              <a:rPr lang="ar-SA" sz="3800" dirty="0"/>
              <a:t> عليه فإن القضية الجوهرية في كل تنظيم هي تحويل التعددية إلى وحدة دون إلغاء التعددية، هذه العملية الجدلية يطلق عليها </a:t>
            </a:r>
            <a:r>
              <a:rPr lang="fr-FR" sz="3800" i="1" dirty="0" err="1"/>
              <a:t>Lorsch</a:t>
            </a:r>
            <a:r>
              <a:rPr lang="fr-FR" sz="3800" i="1" dirty="0"/>
              <a:t> &amp; Lawrence</a:t>
            </a:r>
            <a:r>
              <a:rPr lang="ar-SA" sz="3800" dirty="0"/>
              <a:t> </a:t>
            </a:r>
            <a:r>
              <a:rPr lang="ar-SA" sz="3800" dirty="0" err="1"/>
              <a:t>إسم</a:t>
            </a:r>
            <a:r>
              <a:rPr lang="ar-SA" sz="3800" dirty="0"/>
              <a:t> "التمييز- الدمج" </a:t>
            </a:r>
            <a:r>
              <a:rPr lang="fr-FR" sz="3800" i="1" dirty="0"/>
              <a:t>Différentiation – Intégration</a:t>
            </a:r>
            <a:r>
              <a:rPr lang="ar-SA" sz="3800" dirty="0"/>
              <a:t> : تمييز الوظائف </a:t>
            </a:r>
            <a:r>
              <a:rPr lang="ar-SA" sz="3800" dirty="0" err="1"/>
              <a:t>و</a:t>
            </a:r>
            <a:r>
              <a:rPr lang="ar-SA" sz="3800" dirty="0"/>
              <a:t> الأدوار عن بعضها مما يؤدي غالبا إلى نشوب علاقات </a:t>
            </a:r>
            <a:r>
              <a:rPr lang="ar-SA" sz="3800" dirty="0" err="1"/>
              <a:t>تنازعية</a:t>
            </a:r>
            <a:r>
              <a:rPr lang="ar-SA" sz="3800" dirty="0"/>
              <a:t> (بين المجموعات </a:t>
            </a:r>
            <a:r>
              <a:rPr lang="ar-SA" sz="3800" dirty="0" err="1"/>
              <a:t>و</a:t>
            </a:r>
            <a:r>
              <a:rPr lang="ar-SA" sz="3800" dirty="0"/>
              <a:t> الأفراد)، </a:t>
            </a:r>
            <a:r>
              <a:rPr lang="ar-SA" sz="3800" dirty="0" err="1"/>
              <a:t>و</a:t>
            </a:r>
            <a:r>
              <a:rPr lang="ar-SA" sz="3800" dirty="0"/>
              <a:t> هذا ما يتطلب بدوره إجراء عمليات إدماج بغية الحفاظ على التحكم في النزاعات </a:t>
            </a:r>
            <a:r>
              <a:rPr lang="ar-SA" sz="3800" dirty="0" err="1"/>
              <a:t>و</a:t>
            </a:r>
            <a:r>
              <a:rPr lang="ar-SA" sz="3800" dirty="0"/>
              <a:t> ضمان التناسق </a:t>
            </a:r>
            <a:r>
              <a:rPr lang="ar-SA" sz="3800" dirty="0" err="1"/>
              <a:t>و</a:t>
            </a:r>
            <a:r>
              <a:rPr lang="ar-SA" sz="3800" dirty="0"/>
              <a:t> الانسجام في التركيبة التنظيمية.</a:t>
            </a:r>
            <a:r>
              <a:rPr lang="fr-FR" dirty="0"/>
              <a:t/>
            </a:r>
            <a:br>
              <a:rPr lang="fr-FR" dirty="0"/>
            </a:b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0"/>
            <a:ext cx="7772400" cy="1012823"/>
          </a:xfrm>
        </p:spPr>
        <p:txBody>
          <a:bodyPr/>
          <a:lstStyle/>
          <a:p>
            <a:r>
              <a:rPr lang="ar-SA" b="1" dirty="0"/>
              <a:t>المبادئ الأساسية للهيكلة التنظيمية</a:t>
            </a:r>
            <a:endParaRPr lang="fr-FR" dirty="0"/>
          </a:p>
        </p:txBody>
      </p:sp>
      <p:sp>
        <p:nvSpPr>
          <p:cNvPr id="3" name="Sous-titre 2"/>
          <p:cNvSpPr>
            <a:spLocks noGrp="1"/>
          </p:cNvSpPr>
          <p:nvPr>
            <p:ph type="subTitle" idx="1"/>
          </p:nvPr>
        </p:nvSpPr>
        <p:spPr>
          <a:xfrm>
            <a:off x="428596" y="1285860"/>
            <a:ext cx="8358246" cy="5214974"/>
          </a:xfrm>
        </p:spPr>
        <p:txBody>
          <a:bodyPr>
            <a:noAutofit/>
          </a:bodyPr>
          <a:lstStyle/>
          <a:p>
            <a:pPr rtl="1"/>
            <a:r>
              <a:rPr lang="ar-DZ" sz="5000" b="1" dirty="0" smtClean="0"/>
              <a:t>1- </a:t>
            </a:r>
            <a:r>
              <a:rPr lang="ar-SA" sz="5000" b="1" dirty="0" smtClean="0"/>
              <a:t>مبدأ التفويض</a:t>
            </a:r>
            <a:endParaRPr lang="ar-DZ" sz="5000" b="1" dirty="0" smtClean="0"/>
          </a:p>
          <a:p>
            <a:pPr rtl="1"/>
            <a:r>
              <a:rPr lang="ar-DZ" sz="5000" b="1" dirty="0" smtClean="0"/>
              <a:t>2- </a:t>
            </a:r>
            <a:r>
              <a:rPr lang="ar-SA" sz="5000" b="1" dirty="0"/>
              <a:t>مبدأ تحديد نطاق الإشراف </a:t>
            </a:r>
            <a:endParaRPr lang="ar-DZ" sz="5000" b="1" dirty="0" smtClean="0"/>
          </a:p>
          <a:p>
            <a:pPr rtl="1"/>
            <a:r>
              <a:rPr lang="ar-SA" sz="5000" b="1" dirty="0" smtClean="0"/>
              <a:t>و </a:t>
            </a:r>
            <a:r>
              <a:rPr lang="ar-SA" sz="5000" b="1" dirty="0"/>
              <a:t>حجم </a:t>
            </a:r>
            <a:r>
              <a:rPr lang="ar-SA" sz="5000" b="1" dirty="0" smtClean="0"/>
              <a:t>المهام</a:t>
            </a:r>
            <a:endParaRPr lang="ar-DZ" sz="5000" b="1" dirty="0" smtClean="0"/>
          </a:p>
          <a:p>
            <a:pPr rtl="1"/>
            <a:r>
              <a:rPr lang="ar-DZ" sz="5000" b="1" dirty="0" smtClean="0"/>
              <a:t>3- </a:t>
            </a:r>
            <a:r>
              <a:rPr lang="ar-SA" sz="5000" b="1" dirty="0"/>
              <a:t>مبدأ  تكافؤ السلطات </a:t>
            </a:r>
            <a:r>
              <a:rPr lang="ar-SA" sz="5000" b="1" dirty="0" err="1"/>
              <a:t>و</a:t>
            </a:r>
            <a:r>
              <a:rPr lang="ar-SA" sz="5000" b="1" dirty="0"/>
              <a:t> </a:t>
            </a:r>
            <a:r>
              <a:rPr lang="ar-SA" sz="5000" b="1" dirty="0" smtClean="0"/>
              <a:t>المسؤوليات</a:t>
            </a:r>
            <a:endParaRPr lang="ar-DZ" sz="5000" b="1" dirty="0" smtClean="0"/>
          </a:p>
          <a:p>
            <a:pPr rtl="1"/>
            <a:r>
              <a:rPr lang="ar-DZ" sz="5000" b="1" dirty="0" smtClean="0"/>
              <a:t>4- </a:t>
            </a:r>
            <a:r>
              <a:rPr lang="ar-SA" sz="5000" b="1" dirty="0"/>
              <a:t>مبدأ تجميع الأنشطة </a:t>
            </a:r>
            <a:r>
              <a:rPr lang="ar-SA" sz="5000" b="1" dirty="0" err="1"/>
              <a:t>و</a:t>
            </a:r>
            <a:r>
              <a:rPr lang="ar-SA" sz="5000" b="1" dirty="0"/>
              <a:t> التنسيق</a:t>
            </a:r>
            <a:endParaRPr lang="fr-FR" sz="5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85728"/>
            <a:ext cx="7772400" cy="941385"/>
          </a:xfrm>
        </p:spPr>
        <p:txBody>
          <a:bodyPr/>
          <a:lstStyle/>
          <a:p>
            <a:r>
              <a:rPr lang="ar-DZ" dirty="0" smtClean="0"/>
              <a:t>المحتوى</a:t>
            </a:r>
            <a:endParaRPr lang="fr-FR" dirty="0"/>
          </a:p>
        </p:txBody>
      </p:sp>
      <p:sp>
        <p:nvSpPr>
          <p:cNvPr id="3" name="Sous-titre 2"/>
          <p:cNvSpPr>
            <a:spLocks noGrp="1"/>
          </p:cNvSpPr>
          <p:nvPr>
            <p:ph type="subTitle" idx="1"/>
          </p:nvPr>
        </p:nvSpPr>
        <p:spPr>
          <a:xfrm>
            <a:off x="214282" y="1285860"/>
            <a:ext cx="8715436" cy="5429288"/>
          </a:xfrm>
        </p:spPr>
        <p:txBody>
          <a:bodyPr>
            <a:normAutofit/>
          </a:bodyPr>
          <a:lstStyle/>
          <a:p>
            <a:pPr rtl="1"/>
            <a:r>
              <a:rPr lang="ar-DZ" sz="3600" dirty="0"/>
              <a:t>الفصل الأول: أساسيات الهندسة الوظيفية</a:t>
            </a:r>
            <a:endParaRPr lang="fr-FR" sz="3600" dirty="0"/>
          </a:p>
          <a:p>
            <a:pPr rtl="1"/>
            <a:r>
              <a:rPr lang="ar-DZ" sz="3600" dirty="0"/>
              <a:t>الفصل الثاني: مناهج التحليل الوظيفي </a:t>
            </a:r>
            <a:endParaRPr lang="fr-FR" sz="3600" dirty="0"/>
          </a:p>
          <a:p>
            <a:pPr rtl="1"/>
            <a:r>
              <a:rPr lang="ar-DZ" sz="3600" dirty="0"/>
              <a:t>الفصل الثالث: تصميم </a:t>
            </a:r>
            <a:r>
              <a:rPr lang="ar-DZ" sz="3600" dirty="0" err="1"/>
              <a:t>و</a:t>
            </a:r>
            <a:r>
              <a:rPr lang="ar-DZ" sz="3600" dirty="0"/>
              <a:t> هيكلة الوظائف </a:t>
            </a:r>
            <a:endParaRPr lang="fr-FR" sz="3600" dirty="0"/>
          </a:p>
          <a:p>
            <a:pPr rtl="1"/>
            <a:r>
              <a:rPr lang="ar-DZ" sz="3600" dirty="0"/>
              <a:t>الفصل الرابع: إعداد المدونات المرجعية </a:t>
            </a:r>
            <a:endParaRPr lang="ar-DZ" sz="3600" dirty="0" smtClean="0"/>
          </a:p>
          <a:p>
            <a:pPr rtl="1"/>
            <a:r>
              <a:rPr lang="ar-DZ" sz="3600" dirty="0" smtClean="0"/>
              <a:t>للمهن </a:t>
            </a:r>
            <a:r>
              <a:rPr lang="ar-DZ" sz="3600" dirty="0" err="1"/>
              <a:t>و</a:t>
            </a:r>
            <a:r>
              <a:rPr lang="ar-DZ" sz="3600" dirty="0"/>
              <a:t> الوظائف </a:t>
            </a:r>
            <a:r>
              <a:rPr lang="ar-DZ" sz="3600" dirty="0" err="1"/>
              <a:t>و</a:t>
            </a:r>
            <a:r>
              <a:rPr lang="ar-DZ" sz="3600" dirty="0"/>
              <a:t> الكفاءات</a:t>
            </a:r>
            <a:endParaRPr lang="fr-FR" sz="3600" dirty="0"/>
          </a:p>
          <a:p>
            <a:pPr rtl="1"/>
            <a:r>
              <a:rPr lang="ar-DZ" sz="3600" dirty="0"/>
              <a:t>الفصل الخامس: تقييم </a:t>
            </a:r>
            <a:r>
              <a:rPr lang="ar-DZ" sz="3600" dirty="0" err="1"/>
              <a:t>و</a:t>
            </a:r>
            <a:r>
              <a:rPr lang="ar-DZ" sz="3600" dirty="0"/>
              <a:t> تصنيف الوظائف</a:t>
            </a:r>
            <a:endParaRPr lang="fr-FR" sz="3600" dirty="0"/>
          </a:p>
          <a:p>
            <a:pPr rtl="1"/>
            <a:r>
              <a:rPr lang="ar-DZ" sz="3600" dirty="0"/>
              <a:t>الفصل السادس: استشراف المهن </a:t>
            </a:r>
            <a:r>
              <a:rPr lang="ar-DZ" sz="3600" dirty="0" err="1"/>
              <a:t>و</a:t>
            </a:r>
            <a:r>
              <a:rPr lang="ar-DZ" sz="3600" dirty="0"/>
              <a:t> الوظائف</a:t>
            </a:r>
            <a:endParaRPr lang="fr-FR" sz="3600" dirty="0"/>
          </a:p>
          <a:p>
            <a:pPr rtl="1"/>
            <a:r>
              <a:rPr lang="ar-DZ" sz="3600" dirty="0"/>
              <a:t>الفصل السابع: التسيير التوقعي للوظائف </a:t>
            </a:r>
            <a:r>
              <a:rPr lang="ar-DZ" sz="3600" dirty="0" err="1"/>
              <a:t>و</a:t>
            </a:r>
            <a:r>
              <a:rPr lang="ar-DZ" sz="3600" dirty="0"/>
              <a:t> الكفاءات</a:t>
            </a:r>
            <a:endParaRPr lang="fr-FR" sz="3600" dirty="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357290" y="2000240"/>
            <a:ext cx="6929486" cy="3214710"/>
          </a:xfrm>
          <a:prstGeom prst="rect">
            <a:avLst/>
          </a:prstGeom>
          <a:noFill/>
          <a:ln w="9525">
            <a:noFill/>
            <a:miter lim="800000"/>
            <a:headEnd/>
            <a:tailEnd/>
          </a:ln>
          <a:effectLst/>
        </p:spPr>
      </p:pic>
      <p:sp>
        <p:nvSpPr>
          <p:cNvPr id="3" name="ZoneTexte 2"/>
          <p:cNvSpPr txBox="1"/>
          <p:nvPr/>
        </p:nvSpPr>
        <p:spPr>
          <a:xfrm>
            <a:off x="1285852" y="714356"/>
            <a:ext cx="6500858" cy="646331"/>
          </a:xfrm>
          <a:prstGeom prst="rect">
            <a:avLst/>
          </a:prstGeom>
          <a:noFill/>
        </p:spPr>
        <p:txBody>
          <a:bodyPr wrap="square" rtlCol="0">
            <a:spAutoFit/>
          </a:bodyPr>
          <a:lstStyle/>
          <a:p>
            <a:pPr algn="ctr"/>
            <a:r>
              <a:rPr lang="ar-DZ" sz="3600" dirty="0" smtClean="0">
                <a:effectLst>
                  <a:outerShdw blurRad="38100" dist="38100" dir="2700000" algn="tl">
                    <a:srgbClr val="000000">
                      <a:alpha val="43137"/>
                    </a:srgbClr>
                  </a:outerShdw>
                </a:effectLst>
              </a:rPr>
              <a:t>التحولات الجوهرية للتصور التنظيمي</a:t>
            </a:r>
            <a:endParaRPr lang="fr-FR" sz="36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68346"/>
          </a:xfrm>
        </p:spPr>
        <p:txBody>
          <a:bodyPr/>
          <a:lstStyle/>
          <a:p>
            <a:r>
              <a:rPr lang="fr-FR" dirty="0" smtClean="0"/>
              <a:t>Définition de l’Ingénierie</a:t>
            </a:r>
            <a:endParaRPr lang="fr-FR" dirty="0"/>
          </a:p>
        </p:txBody>
      </p:sp>
      <p:sp>
        <p:nvSpPr>
          <p:cNvPr id="6" name="ZoneTexte 5"/>
          <p:cNvSpPr txBox="1"/>
          <p:nvPr/>
        </p:nvSpPr>
        <p:spPr>
          <a:xfrm>
            <a:off x="3428992" y="5000636"/>
            <a:ext cx="5214974" cy="1200329"/>
          </a:xfrm>
          <a:prstGeom prst="rect">
            <a:avLst/>
          </a:prstGeom>
          <a:noFill/>
        </p:spPr>
        <p:txBody>
          <a:bodyPr wrap="square" rtlCol="0">
            <a:spAutoFit/>
          </a:bodyPr>
          <a:lstStyle/>
          <a:p>
            <a:pPr algn="just"/>
            <a:r>
              <a:rPr lang="fr-FR" dirty="0" smtClean="0"/>
              <a:t>Gérard FIGARI, </a:t>
            </a:r>
            <a:r>
              <a:rPr lang="fr-FR" b="1" dirty="0" smtClean="0"/>
              <a:t>Se former à l'ingénierie de la formation  par l'action et la recherche</a:t>
            </a:r>
            <a:r>
              <a:rPr lang="fr-FR" dirty="0" smtClean="0"/>
              <a:t> in </a:t>
            </a:r>
            <a:r>
              <a:rPr lang="fr-FR" i="1" dirty="0" smtClean="0"/>
              <a:t>Education Permanente, La formation continue des enseignants</a:t>
            </a:r>
            <a:r>
              <a:rPr lang="fr-FR" dirty="0" smtClean="0"/>
              <a:t>, n°96, 1988, p.243. </a:t>
            </a:r>
            <a:endParaRPr lang="fr-FR" dirty="0"/>
          </a:p>
        </p:txBody>
      </p:sp>
      <p:sp>
        <p:nvSpPr>
          <p:cNvPr id="7" name="ZoneTexte 6"/>
          <p:cNvSpPr txBox="1"/>
          <p:nvPr/>
        </p:nvSpPr>
        <p:spPr>
          <a:xfrm>
            <a:off x="428596" y="1500174"/>
            <a:ext cx="8358246" cy="2862322"/>
          </a:xfrm>
          <a:prstGeom prst="rect">
            <a:avLst/>
          </a:prstGeom>
          <a:noFill/>
        </p:spPr>
        <p:txBody>
          <a:bodyPr wrap="square" rtlCol="0">
            <a:spAutoFit/>
          </a:bodyPr>
          <a:lstStyle/>
          <a:p>
            <a:pPr algn="just"/>
            <a:r>
              <a:rPr lang="fr-FR" sz="2000" dirty="0" smtClean="0"/>
              <a:t>Dérivé du mot anglais «engineering», le mot ingénierie a désigné, dans les sciences de l’ingénieur, en génie chimique mais aussi en psychophysiologie et en ergonomie : </a:t>
            </a:r>
          </a:p>
          <a:p>
            <a:pPr algn="just"/>
            <a:r>
              <a:rPr lang="fr-FR" sz="2000" dirty="0" smtClean="0"/>
              <a:t>- la recherche «des meilleures combinaisons », «des meilleurs compromis techniques » permettant d’analyser et de traiter les situations de travail ou de production ; </a:t>
            </a:r>
          </a:p>
          <a:p>
            <a:pPr algn="just"/>
            <a:r>
              <a:rPr lang="fr-FR" sz="2000" dirty="0" smtClean="0"/>
              <a:t>- la recherche de lois communes à plusieurs techniques et appliquées à une même situation permettant de maîtriser l’ensemble d’un environnement et de s’y adapter. </a:t>
            </a:r>
            <a:endParaRPr lang="fr-FR"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42843" y="285728"/>
            <a:ext cx="8858313" cy="64294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1538" y="1643050"/>
            <a:ext cx="6929486" cy="3786214"/>
          </a:xfrm>
        </p:spPr>
        <p:txBody>
          <a:bodyPr/>
          <a:lstStyle/>
          <a:p>
            <a:pPr algn="just" rtl="1"/>
            <a:r>
              <a:rPr lang="ar-DZ" dirty="0" smtClean="0"/>
              <a:t>يستخدم مصطلح </a:t>
            </a:r>
            <a:r>
              <a:rPr lang="ar-DZ" b="1" dirty="0" smtClean="0">
                <a:effectLst>
                  <a:outerShdw blurRad="38100" dist="38100" dir="2700000" algn="tl">
                    <a:srgbClr val="000000">
                      <a:alpha val="43137"/>
                    </a:srgbClr>
                  </a:outerShdw>
                </a:effectLst>
              </a:rPr>
              <a:t>الهندسة</a:t>
            </a:r>
            <a:r>
              <a:rPr lang="ar-DZ" dirty="0" smtClean="0"/>
              <a:t> للتعبير عن مجموعة مندمجة من المناهج </a:t>
            </a:r>
            <a:r>
              <a:rPr lang="ar-DZ" dirty="0" err="1" smtClean="0"/>
              <a:t>و</a:t>
            </a:r>
            <a:r>
              <a:rPr lang="ar-DZ" dirty="0" smtClean="0"/>
              <a:t> التقنيات الهادفة إلى دراسة </a:t>
            </a:r>
            <a:r>
              <a:rPr lang="ar-DZ" dirty="0" err="1" smtClean="0"/>
              <a:t>و</a:t>
            </a:r>
            <a:r>
              <a:rPr lang="ar-DZ" dirty="0" smtClean="0"/>
              <a:t> تصميم </a:t>
            </a:r>
            <a:r>
              <a:rPr lang="ar-DZ" dirty="0" err="1" smtClean="0"/>
              <a:t>و</a:t>
            </a:r>
            <a:r>
              <a:rPr lang="ar-DZ" dirty="0" smtClean="0"/>
              <a:t> تنفيذ </a:t>
            </a:r>
            <a:r>
              <a:rPr lang="ar-DZ" dirty="0" err="1" smtClean="0"/>
              <a:t>و</a:t>
            </a:r>
            <a:r>
              <a:rPr lang="ar-DZ" dirty="0" smtClean="0"/>
              <a:t> مراقبة منجزات أو أعمال أو مشروعات معينة.</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lstStyle/>
          <a:p>
            <a:pPr algn="just" rtl="1"/>
            <a:r>
              <a:rPr lang="ar-DZ" dirty="0" smtClean="0">
                <a:effectLst>
                  <a:outerShdw blurRad="38100" dist="38100" dir="2700000" algn="tl">
                    <a:srgbClr val="000000">
                      <a:alpha val="43137"/>
                    </a:srgbClr>
                  </a:outerShdw>
                </a:effectLst>
              </a:rPr>
              <a:t>الوظيفة</a:t>
            </a:r>
            <a:r>
              <a:rPr lang="ar-DZ" dirty="0" smtClean="0"/>
              <a:t/>
            </a:r>
            <a:br>
              <a:rPr lang="ar-DZ" dirty="0" smtClean="0"/>
            </a:br>
            <a:r>
              <a:rPr lang="ar-DZ" dirty="0" smtClean="0"/>
              <a:t/>
            </a:r>
            <a:br>
              <a:rPr lang="ar-DZ" dirty="0" smtClean="0"/>
            </a:br>
            <a:r>
              <a:rPr lang="ar-DZ" u="sng" dirty="0" smtClean="0">
                <a:effectLst>
                  <a:outerShdw blurRad="38100" dist="38100" dir="2700000" algn="tl">
                    <a:srgbClr val="000000">
                      <a:alpha val="43137"/>
                    </a:srgbClr>
                  </a:outerShdw>
                </a:effectLst>
              </a:rPr>
              <a:t>مجموعة أنشطة</a:t>
            </a:r>
            <a:r>
              <a:rPr lang="ar-DZ" dirty="0" smtClean="0"/>
              <a:t>             </a:t>
            </a:r>
            <a:r>
              <a:rPr lang="ar-DZ" u="sng" dirty="0" smtClean="0">
                <a:effectLst>
                  <a:outerShdw blurRad="38100" dist="38100" dir="2700000" algn="tl">
                    <a:srgbClr val="000000">
                      <a:alpha val="43137"/>
                    </a:srgbClr>
                  </a:outerShdw>
                </a:effectLst>
              </a:rPr>
              <a:t>مجموعة مهام</a:t>
            </a:r>
            <a:r>
              <a:rPr lang="ar-DZ" dirty="0" smtClean="0"/>
              <a:t/>
            </a:r>
            <a:br>
              <a:rPr lang="ar-DZ" dirty="0" smtClean="0"/>
            </a:br>
            <a:r>
              <a:rPr lang="ar-DZ" dirty="0" smtClean="0"/>
              <a:t>   مديريات                        مناصب عمل</a:t>
            </a:r>
            <a:br>
              <a:rPr lang="ar-DZ" dirty="0" smtClean="0"/>
            </a:br>
            <a:r>
              <a:rPr lang="ar-DZ" dirty="0" smtClean="0"/>
              <a:t>    أقسام                           وضعيات عمل</a:t>
            </a:r>
            <a:r>
              <a:rPr lang="ar-DZ" dirty="0" smtClean="0"/>
              <a:t> </a:t>
            </a:r>
            <a:r>
              <a:rPr lang="ar-DZ" dirty="0" smtClean="0"/>
              <a:t>     </a:t>
            </a:r>
            <a:br>
              <a:rPr lang="ar-DZ" dirty="0" smtClean="0"/>
            </a:br>
            <a:r>
              <a:rPr lang="ar-DZ" dirty="0" smtClean="0"/>
              <a:t> </a:t>
            </a:r>
            <a:r>
              <a:rPr lang="ar-DZ" dirty="0" smtClean="0"/>
              <a:t>   مصالح          مهن</a:t>
            </a:r>
            <a:br>
              <a:rPr lang="ar-DZ" dirty="0" smtClean="0"/>
            </a:br>
            <a:endParaRPr lang="fr-FR" dirty="0"/>
          </a:p>
        </p:txBody>
      </p:sp>
      <p:cxnSp>
        <p:nvCxnSpPr>
          <p:cNvPr id="4" name="Connecteur droit 3"/>
          <p:cNvCxnSpPr/>
          <p:nvPr/>
        </p:nvCxnSpPr>
        <p:spPr>
          <a:xfrm rot="5400000">
            <a:off x="2501092" y="3999710"/>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rot="5400000">
            <a:off x="7787504" y="3999710"/>
            <a:ext cx="17145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10800000">
            <a:off x="8215338" y="3500438"/>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10800000">
            <a:off x="8143900" y="4143380"/>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rot="10800000">
            <a:off x="8143900" y="4857760"/>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rot="10800000">
            <a:off x="3000364" y="350043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rot="10800000">
            <a:off x="3143240" y="4143380"/>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rot="10800000">
            <a:off x="1500166" y="4857760"/>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6429420"/>
          </a:xfrm>
        </p:spPr>
        <p:txBody>
          <a:bodyPr>
            <a:normAutofit fontScale="90000"/>
          </a:bodyPr>
          <a:lstStyle/>
          <a:p>
            <a:r>
              <a:rPr lang="fr-FR" sz="4000" b="1" dirty="0" smtClean="0">
                <a:effectLst>
                  <a:outerShdw blurRad="38100" dist="38100" dir="2700000" algn="tl">
                    <a:srgbClr val="000000">
                      <a:alpha val="43137"/>
                    </a:srgbClr>
                  </a:outerShdw>
                </a:effectLst>
              </a:rPr>
              <a:t/>
            </a:r>
            <a:br>
              <a:rPr lang="fr-FR" sz="4000" b="1" dirty="0" smtClean="0">
                <a:effectLst>
                  <a:outerShdw blurRad="38100" dist="38100" dir="2700000" algn="tl">
                    <a:srgbClr val="000000">
                      <a:alpha val="43137"/>
                    </a:srgbClr>
                  </a:outerShdw>
                </a:effectLst>
              </a:rPr>
            </a:br>
            <a:r>
              <a:rPr lang="fr-FR" sz="4000" b="1" dirty="0" smtClean="0">
                <a:effectLst>
                  <a:outerShdw blurRad="38100" dist="38100" dir="2700000" algn="tl">
                    <a:srgbClr val="000000">
                      <a:alpha val="43137"/>
                    </a:srgbClr>
                  </a:outerShdw>
                </a:effectLst>
              </a:rPr>
              <a:t>La fonction </a:t>
            </a:r>
            <a:r>
              <a:rPr lang="fr-FR" sz="4000" dirty="0" smtClean="0"/>
              <a:t>est une combinaison d’activités ou de tâches.</a:t>
            </a:r>
            <a:br>
              <a:rPr lang="fr-FR" sz="4000" dirty="0" smtClean="0"/>
            </a:br>
            <a:r>
              <a:rPr lang="fr-FR" sz="4000" dirty="0" smtClean="0"/>
              <a:t>*****</a:t>
            </a:r>
            <a:r>
              <a:rPr lang="fr-FR" sz="2200" dirty="0" smtClean="0"/>
              <a:t/>
            </a:r>
            <a:br>
              <a:rPr lang="fr-FR" sz="2200" dirty="0" smtClean="0"/>
            </a:br>
            <a:r>
              <a:rPr lang="fr-FR" sz="4000" b="1" dirty="0" smtClean="0">
                <a:effectLst>
                  <a:outerShdw blurRad="38100" dist="38100" dir="2700000" algn="tl">
                    <a:srgbClr val="000000">
                      <a:alpha val="43137"/>
                    </a:srgbClr>
                  </a:outerShdw>
                </a:effectLst>
              </a:rPr>
              <a:t>L’emploi</a:t>
            </a:r>
            <a:r>
              <a:rPr lang="fr-FR" sz="4000" dirty="0" smtClean="0"/>
              <a:t> est une unité élémentaire de l’organisation regroupant un ensemble de tâches et de responsabilités qui requièrent des compétences identifiées.</a:t>
            </a:r>
            <a:br>
              <a:rPr lang="fr-FR" sz="4000" dirty="0" smtClean="0"/>
            </a:br>
            <a:r>
              <a:rPr lang="fr-FR" sz="4000" dirty="0" smtClean="0"/>
              <a:t>*****</a:t>
            </a:r>
            <a:r>
              <a:rPr lang="fr-FR" sz="2200" dirty="0" smtClean="0"/>
              <a:t/>
            </a:r>
            <a:br>
              <a:rPr lang="fr-FR" sz="2200" dirty="0" smtClean="0"/>
            </a:br>
            <a:r>
              <a:rPr lang="fr-FR" sz="4000" b="1" dirty="0" smtClean="0">
                <a:effectLst>
                  <a:outerShdw blurRad="38100" dist="38100" dir="2700000" algn="tl">
                    <a:srgbClr val="000000">
                      <a:alpha val="43137"/>
                    </a:srgbClr>
                  </a:outerShdw>
                </a:effectLst>
              </a:rPr>
              <a:t>Le métier </a:t>
            </a:r>
            <a:r>
              <a:rPr lang="fr-FR" sz="4000" dirty="0" smtClean="0"/>
              <a:t>est un regroupement d’emplois présentant des proximités d’activités, donc de compétences suffisantes pour être étudiés et traités de façon globale. </a:t>
            </a:r>
            <a:r>
              <a:rPr lang="fr-FR" dirty="0" smtClean="0"/>
              <a:t/>
            </a:r>
            <a:br>
              <a:rPr lang="fr-FR" dirty="0" smtClean="0"/>
            </a:br>
            <a:r>
              <a:rPr lang="fr-FR" dirty="0" smtClean="0"/>
              <a:t>   </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85729"/>
            <a:ext cx="7772400" cy="1071570"/>
          </a:xfrm>
        </p:spPr>
        <p:txBody>
          <a:bodyPr/>
          <a:lstStyle/>
          <a:p>
            <a:r>
              <a:rPr lang="ar-DZ" sz="4800" dirty="0" smtClean="0">
                <a:effectLst>
                  <a:outerShdw blurRad="38100" dist="38100" dir="2700000" algn="tl">
                    <a:srgbClr val="000000">
                      <a:alpha val="43137"/>
                    </a:srgbClr>
                  </a:outerShdw>
                </a:effectLst>
              </a:rPr>
              <a:t>الهندسة الوظيفية</a:t>
            </a:r>
            <a:endParaRPr lang="fr-FR" dirty="0">
              <a:effectLst>
                <a:outerShdw blurRad="38100" dist="38100" dir="2700000" algn="tl">
                  <a:srgbClr val="000000">
                    <a:alpha val="43137"/>
                  </a:srgbClr>
                </a:outerShdw>
              </a:effectLst>
            </a:endParaRPr>
          </a:p>
        </p:txBody>
      </p:sp>
      <p:sp>
        <p:nvSpPr>
          <p:cNvPr id="3" name="Sous-titre 2"/>
          <p:cNvSpPr>
            <a:spLocks noGrp="1"/>
          </p:cNvSpPr>
          <p:nvPr>
            <p:ph type="subTitle" idx="1"/>
          </p:nvPr>
        </p:nvSpPr>
        <p:spPr>
          <a:xfrm>
            <a:off x="571472" y="1500174"/>
            <a:ext cx="8001056" cy="4643470"/>
          </a:xfrm>
        </p:spPr>
        <p:txBody>
          <a:bodyPr>
            <a:noAutofit/>
          </a:bodyPr>
          <a:lstStyle/>
          <a:p>
            <a:pPr algn="just" rtl="1"/>
            <a:r>
              <a:rPr lang="ar-DZ" sz="4400" dirty="0" smtClean="0"/>
              <a:t>تعبّر الهندسة الوظيفية عن مجموعة من العمليات المتكاملة </a:t>
            </a:r>
            <a:r>
              <a:rPr lang="ar-DZ" sz="4400" dirty="0" err="1" smtClean="0"/>
              <a:t>و</a:t>
            </a:r>
            <a:r>
              <a:rPr lang="ar-DZ" sz="4400" dirty="0" smtClean="0"/>
              <a:t> الهادفة إلى تطوير وظائف المنظمة </a:t>
            </a:r>
            <a:r>
              <a:rPr lang="ar-DZ" sz="4400" dirty="0" err="1" smtClean="0"/>
              <a:t>و</a:t>
            </a:r>
            <a:r>
              <a:rPr lang="ar-DZ" sz="4400" dirty="0" smtClean="0"/>
              <a:t> ترقية طرق أداء الأفراد لمهامهم بما يستجيب لمتطلبات المرحلة الراهنة المتسمة خصوصا بالاعتماد على الاستخدام المكثف للموارد غير الملموسة (المعارف </a:t>
            </a:r>
            <a:r>
              <a:rPr lang="ar-DZ" sz="4400" dirty="0" err="1" smtClean="0"/>
              <a:t>و</a:t>
            </a:r>
            <a:r>
              <a:rPr lang="ar-DZ" sz="4400" dirty="0" smtClean="0"/>
              <a:t> الكفاءات).</a:t>
            </a:r>
            <a:endParaRPr lang="fr-FR" sz="4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effectLst>
                  <a:outerShdw blurRad="38100" dist="38100" dir="2700000" algn="tl">
                    <a:srgbClr val="000000">
                      <a:alpha val="43137"/>
                    </a:srgbClr>
                  </a:outerShdw>
                </a:effectLst>
              </a:rPr>
              <a:t>أبعاد الهندسة الوظيفية</a:t>
            </a:r>
            <a:endParaRPr lang="fr-FR" dirty="0">
              <a:effectLst>
                <a:outerShdw blurRad="38100" dist="38100" dir="2700000" algn="tl">
                  <a:srgbClr val="000000">
                    <a:alpha val="43137"/>
                  </a:srgbClr>
                </a:outerShdw>
              </a:effectLst>
            </a:endParaRPr>
          </a:p>
        </p:txBody>
      </p:sp>
      <p:graphicFrame>
        <p:nvGraphicFramePr>
          <p:cNvPr id="4" name="Espace réservé du contenu 3"/>
          <p:cNvGraphicFramePr>
            <a:graphicFrameLocks noGrp="1"/>
          </p:cNvGraphicFramePr>
          <p:nvPr>
            <p:ph idx="1"/>
          </p:nvPr>
        </p:nvGraphicFramePr>
        <p:xfrm>
          <a:off x="285720" y="1600200"/>
          <a:ext cx="8572560" cy="4472007"/>
        </p:xfrm>
        <a:graphic>
          <a:graphicData uri="http://schemas.openxmlformats.org/drawingml/2006/table">
            <a:tbl>
              <a:tblPr firstRow="1" bandRow="1">
                <a:tableStyleId>{5C22544A-7EE6-4342-B048-85BDC9FD1C3A}</a:tableStyleId>
              </a:tblPr>
              <a:tblGrid>
                <a:gridCol w="4286280"/>
                <a:gridCol w="4286280"/>
              </a:tblGrid>
              <a:tr h="1490669">
                <a:tc>
                  <a:txBody>
                    <a:bodyPr/>
                    <a:lstStyle/>
                    <a:p>
                      <a:pPr algn="just" rtl="1"/>
                      <a:r>
                        <a:rPr lang="ar-DZ" sz="2600" dirty="0" smtClean="0"/>
                        <a:t>تحليل </a:t>
                      </a:r>
                      <a:r>
                        <a:rPr lang="ar-DZ" sz="2600" dirty="0" err="1" smtClean="0"/>
                        <a:t>و</a:t>
                      </a:r>
                      <a:r>
                        <a:rPr lang="ar-DZ" sz="2600" dirty="0" smtClean="0"/>
                        <a:t> تشخيص الوظائف</a:t>
                      </a:r>
                    </a:p>
                    <a:p>
                      <a:pPr algn="just" rtl="1"/>
                      <a:r>
                        <a:rPr lang="ar-DZ" sz="2600" dirty="0" smtClean="0"/>
                        <a:t>التوصيف </a:t>
                      </a:r>
                      <a:r>
                        <a:rPr lang="ar-DZ" sz="2600" dirty="0" err="1" smtClean="0"/>
                        <a:t>و</a:t>
                      </a:r>
                      <a:r>
                        <a:rPr lang="ar-DZ" sz="2600" dirty="0" smtClean="0"/>
                        <a:t> التدوين المرجعي للوظائف</a:t>
                      </a:r>
                    </a:p>
                    <a:p>
                      <a:pPr algn="just" rtl="1"/>
                      <a:r>
                        <a:rPr lang="ar-DZ" sz="2600" dirty="0" smtClean="0"/>
                        <a:t>تقييم الأداء الوظيفي</a:t>
                      </a:r>
                      <a:endParaRPr lang="fr-FR" sz="2600" dirty="0"/>
                    </a:p>
                  </a:txBody>
                  <a:tcPr/>
                </a:tc>
                <a:tc>
                  <a:txBody>
                    <a:bodyPr/>
                    <a:lstStyle/>
                    <a:p>
                      <a:pPr algn="ctr" rtl="1"/>
                      <a:endParaRPr lang="ar-DZ" sz="2800" dirty="0" smtClean="0"/>
                    </a:p>
                    <a:p>
                      <a:pPr algn="ctr" rtl="1"/>
                      <a:r>
                        <a:rPr lang="ar-DZ" sz="2800" dirty="0" smtClean="0"/>
                        <a:t>التحليل</a:t>
                      </a:r>
                      <a:endParaRPr lang="fr-FR" sz="2800" dirty="0"/>
                    </a:p>
                  </a:txBody>
                  <a:tcPr/>
                </a:tc>
              </a:tr>
              <a:tr h="1490669">
                <a:tc>
                  <a:txBody>
                    <a:bodyPr/>
                    <a:lstStyle/>
                    <a:p>
                      <a:pPr algn="r" rtl="1"/>
                      <a:r>
                        <a:rPr lang="ar-DZ" sz="2600" b="1" dirty="0" smtClean="0"/>
                        <a:t>اليقظة </a:t>
                      </a:r>
                      <a:r>
                        <a:rPr lang="ar-DZ" sz="2600" b="1" dirty="0" err="1" smtClean="0"/>
                        <a:t>و</a:t>
                      </a:r>
                      <a:r>
                        <a:rPr lang="ar-DZ" sz="2600" b="1" dirty="0" smtClean="0"/>
                        <a:t> الذكاء الوظيفيين</a:t>
                      </a:r>
                    </a:p>
                    <a:p>
                      <a:pPr algn="r" rtl="1"/>
                      <a:r>
                        <a:rPr lang="ar-DZ" sz="2600" b="1" dirty="0" smtClean="0"/>
                        <a:t>استشراف المهن </a:t>
                      </a:r>
                      <a:r>
                        <a:rPr lang="ar-DZ" sz="2600" b="1" dirty="0" err="1" smtClean="0"/>
                        <a:t>و</a:t>
                      </a:r>
                      <a:r>
                        <a:rPr lang="ar-DZ" sz="2600" b="1" dirty="0" smtClean="0"/>
                        <a:t> الكفاءات</a:t>
                      </a:r>
                    </a:p>
                    <a:p>
                      <a:pPr algn="r" rtl="1"/>
                      <a:r>
                        <a:rPr lang="ar-DZ" sz="2600" b="1" dirty="0" smtClean="0"/>
                        <a:t>التسيير التوقعي للوظائف </a:t>
                      </a:r>
                      <a:r>
                        <a:rPr lang="ar-DZ" sz="2600" b="1" dirty="0" err="1" smtClean="0"/>
                        <a:t>و</a:t>
                      </a:r>
                      <a:r>
                        <a:rPr lang="ar-DZ" sz="2600" b="1" baseline="0" dirty="0" smtClean="0"/>
                        <a:t> الكفاءات</a:t>
                      </a:r>
                      <a:endParaRPr lang="fr-FR" sz="2600" b="1" dirty="0"/>
                    </a:p>
                  </a:txBody>
                  <a:tcPr/>
                </a:tc>
                <a:tc>
                  <a:txBody>
                    <a:bodyPr/>
                    <a:lstStyle/>
                    <a:p>
                      <a:pPr algn="ctr" rtl="1"/>
                      <a:endParaRPr lang="ar-DZ" sz="2800" b="1" dirty="0" smtClean="0"/>
                    </a:p>
                    <a:p>
                      <a:pPr algn="ctr" rtl="1"/>
                      <a:r>
                        <a:rPr lang="ar-DZ" sz="2800" b="1" dirty="0" smtClean="0"/>
                        <a:t>الاستشراف</a:t>
                      </a:r>
                    </a:p>
                    <a:p>
                      <a:pPr algn="ctr"/>
                      <a:endParaRPr lang="fr-FR" sz="2800" b="1" dirty="0"/>
                    </a:p>
                  </a:txBody>
                  <a:tcPr/>
                </a:tc>
              </a:tr>
              <a:tr h="1490669">
                <a:tc>
                  <a:txBody>
                    <a:bodyPr/>
                    <a:lstStyle/>
                    <a:p>
                      <a:pPr algn="r" rtl="1"/>
                      <a:r>
                        <a:rPr lang="ar-DZ" sz="2600" b="1" dirty="0" smtClean="0"/>
                        <a:t>تصميم </a:t>
                      </a:r>
                      <a:r>
                        <a:rPr lang="ar-DZ" sz="2600" b="1" dirty="0" err="1" smtClean="0"/>
                        <a:t>و</a:t>
                      </a:r>
                      <a:r>
                        <a:rPr lang="ar-DZ" sz="2600" b="1" dirty="0" smtClean="0"/>
                        <a:t> هيكلة الوظائف</a:t>
                      </a:r>
                    </a:p>
                    <a:p>
                      <a:pPr algn="r" rtl="1"/>
                      <a:r>
                        <a:rPr lang="ar-DZ" sz="2600" b="1" dirty="0" smtClean="0"/>
                        <a:t>تصميم نظم الأجور </a:t>
                      </a:r>
                      <a:r>
                        <a:rPr lang="ar-DZ" sz="2600" b="1" dirty="0" err="1" smtClean="0"/>
                        <a:t>و</a:t>
                      </a:r>
                      <a:r>
                        <a:rPr lang="ar-DZ" sz="2600" b="1" dirty="0" smtClean="0"/>
                        <a:t> الحوافز</a:t>
                      </a:r>
                    </a:p>
                    <a:p>
                      <a:pPr algn="r" rtl="1"/>
                      <a:r>
                        <a:rPr lang="ar-DZ" sz="2600" b="1" dirty="0" smtClean="0"/>
                        <a:t>إعداد المدونات المرجعية للتدريب</a:t>
                      </a:r>
                      <a:endParaRPr lang="fr-FR" sz="2600" b="1" dirty="0"/>
                    </a:p>
                  </a:txBody>
                  <a:tcPr/>
                </a:tc>
                <a:tc>
                  <a:txBody>
                    <a:bodyPr/>
                    <a:lstStyle/>
                    <a:p>
                      <a:pPr algn="ctr"/>
                      <a:endParaRPr lang="ar-DZ" sz="2800" b="1" dirty="0" smtClean="0"/>
                    </a:p>
                    <a:p>
                      <a:pPr algn="ctr"/>
                      <a:r>
                        <a:rPr lang="ar-DZ" sz="2800" b="1" dirty="0" smtClean="0"/>
                        <a:t>التصميم</a:t>
                      </a:r>
                      <a:endParaRPr lang="fr-FR" sz="2800" b="1" dirty="0"/>
                    </a:p>
                  </a:txBody>
                  <a:tcPr/>
                </a:tc>
              </a:tr>
            </a:tbl>
          </a:graphicData>
        </a:graphic>
      </p:graphicFrame>
      <p:sp>
        <p:nvSpPr>
          <p:cNvPr id="5" name="Flèche vers le bas 4"/>
          <p:cNvSpPr/>
          <p:nvPr/>
        </p:nvSpPr>
        <p:spPr>
          <a:xfrm>
            <a:off x="6500826" y="2500306"/>
            <a:ext cx="357190" cy="92869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vers le bas 5"/>
          <p:cNvSpPr/>
          <p:nvPr/>
        </p:nvSpPr>
        <p:spPr>
          <a:xfrm>
            <a:off x="6500826" y="4071942"/>
            <a:ext cx="357190" cy="928694"/>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courbée vers la droite 7"/>
          <p:cNvSpPr/>
          <p:nvPr/>
        </p:nvSpPr>
        <p:spPr>
          <a:xfrm rot="11100845">
            <a:off x="7113618" y="1979006"/>
            <a:ext cx="1319703" cy="3901567"/>
          </a:xfrm>
          <a:prstGeom prst="curvedRightArrow">
            <a:avLst>
              <a:gd name="adj1" fmla="val 25000"/>
              <a:gd name="adj2" fmla="val 65247"/>
              <a:gd name="adj3" fmla="val 5341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Flèche courbée vers la droite 8"/>
          <p:cNvSpPr/>
          <p:nvPr/>
        </p:nvSpPr>
        <p:spPr>
          <a:xfrm rot="12034937">
            <a:off x="7287444" y="3671949"/>
            <a:ext cx="709700" cy="2165490"/>
          </a:xfrm>
          <a:prstGeom prst="curvedRightArrow">
            <a:avLst>
              <a:gd name="adj1" fmla="val 27274"/>
              <a:gd name="adj2" fmla="val 60467"/>
              <a:gd name="adj3" fmla="val 25000"/>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Accolade fermante 11"/>
          <p:cNvSpPr/>
          <p:nvPr/>
        </p:nvSpPr>
        <p:spPr>
          <a:xfrm>
            <a:off x="4786314" y="3286124"/>
            <a:ext cx="285752" cy="928694"/>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3" name="Accolade fermante 12"/>
          <p:cNvSpPr/>
          <p:nvPr/>
        </p:nvSpPr>
        <p:spPr>
          <a:xfrm>
            <a:off x="4786314" y="1785926"/>
            <a:ext cx="285752" cy="928694"/>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4" name="Accolade fermante 13"/>
          <p:cNvSpPr/>
          <p:nvPr/>
        </p:nvSpPr>
        <p:spPr>
          <a:xfrm>
            <a:off x="4786314" y="4714884"/>
            <a:ext cx="285752" cy="928694"/>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214554"/>
            <a:ext cx="8229600" cy="2714644"/>
          </a:xfrm>
        </p:spPr>
        <p:txBody>
          <a:bodyPr>
            <a:normAutofit fontScale="90000"/>
          </a:bodyPr>
          <a:lstStyle/>
          <a:p>
            <a:pPr rtl="1"/>
            <a:r>
              <a:rPr lang="ar-DZ" sz="6000" dirty="0" smtClean="0"/>
              <a:t/>
            </a:r>
            <a:br>
              <a:rPr lang="ar-DZ" sz="6000" dirty="0" smtClean="0"/>
            </a:br>
            <a:r>
              <a:rPr lang="ar-DZ" sz="6000" dirty="0" smtClean="0"/>
              <a:t>الفصل الأول</a:t>
            </a:r>
            <a:r>
              <a:rPr lang="fr-FR" sz="6000" dirty="0" smtClean="0"/>
              <a:t/>
            </a:r>
            <a:br>
              <a:rPr lang="fr-FR" sz="6000" dirty="0" smtClean="0"/>
            </a:br>
            <a:r>
              <a:rPr lang="ar-DZ" sz="6000" dirty="0" smtClean="0"/>
              <a:t/>
            </a:r>
            <a:br>
              <a:rPr lang="ar-DZ" sz="6000" dirty="0" smtClean="0"/>
            </a:br>
            <a:r>
              <a:rPr lang="ar-DZ" sz="6000" dirty="0" smtClean="0"/>
              <a:t> أساسيات الهندسة الوظيفية</a:t>
            </a:r>
            <a:br>
              <a:rPr lang="ar-DZ" sz="6000" dirty="0" smtClean="0"/>
            </a:b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142852"/>
            <a:ext cx="7772400" cy="1214446"/>
          </a:xfrm>
        </p:spPr>
        <p:txBody>
          <a:bodyPr/>
          <a:lstStyle/>
          <a:p>
            <a:pPr rtl="1"/>
            <a:r>
              <a:rPr lang="ar-DZ" dirty="0" smtClean="0"/>
              <a:t> العمل البشري</a:t>
            </a:r>
            <a:endParaRPr lang="fr-FR" dirty="0"/>
          </a:p>
        </p:txBody>
      </p:sp>
      <p:sp>
        <p:nvSpPr>
          <p:cNvPr id="3" name="Sous-titre 2"/>
          <p:cNvSpPr>
            <a:spLocks noGrp="1"/>
          </p:cNvSpPr>
          <p:nvPr>
            <p:ph type="subTitle" idx="1"/>
          </p:nvPr>
        </p:nvSpPr>
        <p:spPr>
          <a:xfrm>
            <a:off x="428596" y="1571612"/>
            <a:ext cx="8429684" cy="5072098"/>
          </a:xfrm>
        </p:spPr>
        <p:txBody>
          <a:bodyPr>
            <a:normAutofit fontScale="92500" lnSpcReduction="10000"/>
          </a:bodyPr>
          <a:lstStyle/>
          <a:p>
            <a:pPr algn="just" rtl="1"/>
            <a:r>
              <a:rPr lang="ar-SA" sz="3600" dirty="0"/>
              <a:t>يؤكد </a:t>
            </a:r>
            <a:r>
              <a:rPr lang="ar-SA" sz="3600" dirty="0" err="1"/>
              <a:t>الأنتروبولوجي</a:t>
            </a:r>
            <a:r>
              <a:rPr lang="ar-SA" sz="3600" dirty="0"/>
              <a:t> </a:t>
            </a:r>
            <a:r>
              <a:rPr lang="fr-FR" sz="3600" i="1" dirty="0"/>
              <a:t>M. H. </a:t>
            </a:r>
            <a:r>
              <a:rPr lang="fr-FR" sz="3600" i="1" dirty="0" err="1"/>
              <a:t>Chamoux</a:t>
            </a:r>
            <a:r>
              <a:rPr lang="ar-SA" sz="3600" dirty="0"/>
              <a:t> ، </a:t>
            </a:r>
            <a:r>
              <a:rPr lang="ar-SA" sz="3600" i="1" dirty="0"/>
              <a:t>"لا يوجد مفهوم للعمل متفق عليه بصفة شاملة بما أن بعض المجتمعات لا تستعمله أو تخصصه لبعض النشاطات المرهقة أو للنشاطات التي تتطلب معرفة عملية تقنية </a:t>
            </a:r>
            <a:r>
              <a:rPr lang="ar-SA" sz="3600" i="1" dirty="0" err="1"/>
              <a:t>و</a:t>
            </a:r>
            <a:r>
              <a:rPr lang="ar-SA" sz="3600" i="1" dirty="0"/>
              <a:t> استخدام الأدوات، </a:t>
            </a:r>
            <a:r>
              <a:rPr lang="ar-SA" sz="3600" i="1" dirty="0" err="1"/>
              <a:t>و</a:t>
            </a:r>
            <a:r>
              <a:rPr lang="ar-SA" sz="3600" i="1" dirty="0"/>
              <a:t> عند مجتمعات أخرى يشير هذا المفهوم  في ذات الوقت إلى النشاطات التي تتطلب بذل </a:t>
            </a:r>
            <a:r>
              <a:rPr lang="ar-SA" sz="3600" i="1" dirty="0" err="1"/>
              <a:t>مجهودات</a:t>
            </a:r>
            <a:r>
              <a:rPr lang="ar-SA" sz="3600" i="1" dirty="0"/>
              <a:t> و إلى منجزات هذه </a:t>
            </a:r>
            <a:r>
              <a:rPr lang="ar-SA" sz="3600" i="1" dirty="0" err="1"/>
              <a:t>المجهودات</a:t>
            </a:r>
            <a:r>
              <a:rPr lang="ar-SA" sz="3600" i="1" dirty="0"/>
              <a:t>؛ أما مجتمعات أخرى فتجمع تحت مسمى العمل النشاطات المادية </a:t>
            </a:r>
            <a:r>
              <a:rPr lang="ar-SA" sz="3600" i="1" dirty="0" err="1"/>
              <a:t>و</a:t>
            </a:r>
            <a:r>
              <a:rPr lang="ar-SA" sz="3600" i="1" dirty="0"/>
              <a:t> المعنوية بما في ذلك عملية التفكير </a:t>
            </a:r>
            <a:r>
              <a:rPr lang="ar-SA" sz="3600" i="1" dirty="0" smtClean="0"/>
              <a:t>أيضا“</a:t>
            </a:r>
            <a:r>
              <a:rPr lang="ar-SA" sz="3600" dirty="0" smtClean="0"/>
              <a:t>. </a:t>
            </a:r>
            <a:r>
              <a:rPr lang="fr-FR" sz="3600" dirty="0" smtClean="0"/>
              <a:t> </a:t>
            </a:r>
            <a:endParaRPr lang="ar-DZ" sz="3600" dirty="0" smtClean="0"/>
          </a:p>
          <a:p>
            <a:endParaRPr lang="ar-DZ" sz="2200" dirty="0" smtClean="0"/>
          </a:p>
          <a:p>
            <a:r>
              <a:rPr lang="fr-FR" sz="2200" dirty="0" smtClean="0"/>
              <a:t>G</a:t>
            </a:r>
            <a:r>
              <a:rPr lang="fr-FR" sz="2200" dirty="0"/>
              <a:t>. De </a:t>
            </a:r>
            <a:r>
              <a:rPr lang="fr-FR" sz="2200" dirty="0" err="1"/>
              <a:t>Terssac</a:t>
            </a:r>
            <a:r>
              <a:rPr lang="fr-FR" sz="2200" dirty="0"/>
              <a:t>, </a:t>
            </a:r>
            <a:r>
              <a:rPr lang="fr-FR" sz="2200" b="1" i="1" dirty="0"/>
              <a:t>Le travail : un objet commun entre l’ergonomie et les sciences humaines et sociales,</a:t>
            </a:r>
            <a:r>
              <a:rPr lang="fr-FR" sz="2200" dirty="0"/>
              <a:t> in Recherche et Ergonomie, 1998    http://www.ergonomie-self.org </a:t>
            </a:r>
            <a:endParaRPr lang="fr-FR" sz="3000" dirty="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54758"/>
          </a:xfrm>
        </p:spPr>
        <p:txBody>
          <a:bodyPr>
            <a:normAutofit fontScale="90000"/>
          </a:bodyPr>
          <a:lstStyle/>
          <a:p>
            <a:pPr rtl="1"/>
            <a:r>
              <a:rPr lang="ar-DZ" sz="4000" dirty="0" smtClean="0"/>
              <a:t/>
            </a:r>
            <a:br>
              <a:rPr lang="ar-DZ" sz="4000" dirty="0" smtClean="0"/>
            </a:br>
            <a:r>
              <a:rPr lang="ar-SA" sz="4000" dirty="0" smtClean="0"/>
              <a:t>إن </a:t>
            </a:r>
            <a:r>
              <a:rPr lang="ar-SA" sz="4000" dirty="0"/>
              <a:t>العمل باعتباره موضوعا متعدد التخصصات </a:t>
            </a:r>
            <a:r>
              <a:rPr lang="fr-FR" sz="4000" i="1" dirty="0"/>
              <a:t>Pluridisciplinaire</a:t>
            </a:r>
            <a:r>
              <a:rPr lang="ar-SA" sz="4000" dirty="0"/>
              <a:t> لا يمكن تناوله من منطلق تخصصي واحد أو حصره في حقل معرفي منفرد، بل يتوجب تناول مفهوم العمل، كما يؤكد </a:t>
            </a:r>
            <a:r>
              <a:rPr lang="fr-FR" sz="4000" i="1" dirty="0"/>
              <a:t>Jaccard P.</a:t>
            </a:r>
            <a:r>
              <a:rPr lang="ar-SA" sz="4000" dirty="0"/>
              <a:t>، </a:t>
            </a:r>
            <a:r>
              <a:rPr lang="ar-SA" sz="4000" dirty="0" err="1"/>
              <a:t>بكيفيات</a:t>
            </a:r>
            <a:r>
              <a:rPr lang="ar-SA" sz="4000" dirty="0"/>
              <a:t> مختلفة </a:t>
            </a:r>
            <a:r>
              <a:rPr lang="ar-SA" sz="4000" dirty="0" err="1"/>
              <a:t>و</a:t>
            </a:r>
            <a:r>
              <a:rPr lang="ar-SA" sz="4000" dirty="0"/>
              <a:t> على ضوء الأبعاد المعتبرة كل على حده: فالبعد الاقتصادي يهتم بالنشاطات الهادفة إلى تلبية الاحتياجات، </a:t>
            </a:r>
            <a:r>
              <a:rPr lang="ar-SA" sz="4000" dirty="0" err="1"/>
              <a:t>و</a:t>
            </a:r>
            <a:r>
              <a:rPr lang="ar-SA" sz="4000" dirty="0"/>
              <a:t> البعد السيكولوجي يتعلق بتحقيق الذات على المستوى الشخصي، </a:t>
            </a:r>
            <a:r>
              <a:rPr lang="ar-SA" sz="4000" dirty="0" err="1"/>
              <a:t>و</a:t>
            </a:r>
            <a:r>
              <a:rPr lang="ar-SA" sz="4000" dirty="0"/>
              <a:t> البعد السوسيولوجي يدرج مفاهيم التعاون </a:t>
            </a:r>
            <a:r>
              <a:rPr lang="ar-SA" sz="4000" dirty="0" err="1"/>
              <a:t>و</a:t>
            </a:r>
            <a:r>
              <a:rPr lang="ar-SA" sz="4000" dirty="0"/>
              <a:t> الاندماج في المجتمع </a:t>
            </a:r>
            <a:r>
              <a:rPr lang="ar-SA" sz="4000" dirty="0" err="1"/>
              <a:t>و</a:t>
            </a:r>
            <a:r>
              <a:rPr lang="ar-SA" sz="4000" dirty="0"/>
              <a:t> البحث عن التضامن </a:t>
            </a:r>
            <a:r>
              <a:rPr lang="ar-SA" sz="4000" dirty="0" smtClean="0"/>
              <a:t>....</a:t>
            </a:r>
            <a:r>
              <a:rPr lang="ar-DZ" sz="4000" dirty="0" smtClean="0"/>
              <a:t/>
            </a:r>
            <a:br>
              <a:rPr lang="ar-DZ" sz="4000" dirty="0" smtClean="0"/>
            </a:br>
            <a:r>
              <a:rPr lang="en-US" sz="2700" dirty="0" smtClean="0"/>
              <a:t> </a:t>
            </a:r>
            <a:r>
              <a:rPr lang="fr-FR" sz="2700" dirty="0"/>
              <a:t>G. De </a:t>
            </a:r>
            <a:r>
              <a:rPr lang="fr-FR" sz="2700" dirty="0" err="1"/>
              <a:t>Terssac</a:t>
            </a:r>
            <a:r>
              <a:rPr lang="fr-FR" sz="2700" dirty="0"/>
              <a:t> , Op. </a:t>
            </a:r>
            <a:r>
              <a:rPr lang="fr-FR" sz="2700" dirty="0" err="1"/>
              <a:t>Cit</a:t>
            </a:r>
            <a:r>
              <a:rPr lang="fr-FR" sz="2700" dirty="0"/>
              <a:t>.</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97634"/>
          </a:xfrm>
        </p:spPr>
        <p:txBody>
          <a:bodyPr>
            <a:normAutofit fontScale="90000"/>
          </a:bodyPr>
          <a:lstStyle/>
          <a:p>
            <a:pPr rtl="1"/>
            <a:r>
              <a:rPr lang="ar-DZ" dirty="0" smtClean="0"/>
              <a:t/>
            </a:r>
            <a:br>
              <a:rPr lang="ar-DZ" dirty="0" smtClean="0"/>
            </a:br>
            <a:r>
              <a:rPr lang="ar-SA" dirty="0" err="1" smtClean="0"/>
              <a:t>الأرغونوميا</a:t>
            </a:r>
            <a:r>
              <a:rPr lang="ar-SA" dirty="0" smtClean="0"/>
              <a:t> </a:t>
            </a:r>
            <a:r>
              <a:rPr lang="ar-SA" dirty="0"/>
              <a:t>مثلا تهتم خصوصا بالعلاقة إنسان-آلة بغرض تطويع العمل للعامل، أما </a:t>
            </a:r>
            <a:r>
              <a:rPr lang="ar-SA" dirty="0" err="1"/>
              <a:t>سوسيولوجيا</a:t>
            </a:r>
            <a:r>
              <a:rPr lang="ar-SA" dirty="0"/>
              <a:t> العمل فإن اهتمامها ينصب على الروابط الاجتماعية المتشكلة في كل مجتمع مهني بهدف إيجاد توازن اجتماعي ملائم، بينما يتوجه الانشغال الأساسي </a:t>
            </a:r>
            <a:r>
              <a:rPr lang="ar-SA" dirty="0" err="1"/>
              <a:t>لسيكولوجيا</a:t>
            </a:r>
            <a:r>
              <a:rPr lang="ar-SA" dirty="0"/>
              <a:t> العمل إلى البحث عن شروط إحداث توافق بين الإنسان </a:t>
            </a:r>
            <a:r>
              <a:rPr lang="ar-SA" dirty="0" err="1"/>
              <a:t>و</a:t>
            </a:r>
            <a:r>
              <a:rPr lang="ar-SA" dirty="0"/>
              <a:t> حياته المهنية ثم السعي بعد ذلك إلى توفير هذه </a:t>
            </a:r>
            <a:r>
              <a:rPr lang="ar-SA" dirty="0" smtClean="0"/>
              <a:t>الشروط</a:t>
            </a:r>
            <a:r>
              <a:rPr lang="ar-SA" sz="4900" dirty="0" smtClean="0"/>
              <a:t>. </a:t>
            </a:r>
            <a:r>
              <a:rPr lang="ar-DZ" dirty="0" smtClean="0"/>
              <a:t/>
            </a:r>
            <a:br>
              <a:rPr lang="ar-DZ" dirty="0" smtClean="0"/>
            </a:br>
            <a:r>
              <a:rPr lang="fr-FR" dirty="0"/>
              <a:t/>
            </a:r>
            <a:br>
              <a:rPr lang="fr-FR" dirty="0"/>
            </a:br>
            <a:r>
              <a:rPr lang="fr-FR" sz="2700" dirty="0"/>
              <a:t> P. </a:t>
            </a:r>
            <a:r>
              <a:rPr lang="fr-FR" sz="2700" dirty="0" err="1"/>
              <a:t>Jardillier</a:t>
            </a:r>
            <a:r>
              <a:rPr lang="fr-FR" sz="2700" dirty="0"/>
              <a:t>, </a:t>
            </a:r>
            <a:r>
              <a:rPr lang="fr-FR" sz="2700" b="1" i="1" dirty="0"/>
              <a:t>Le développement humain dans l'entreprise</a:t>
            </a:r>
            <a:r>
              <a:rPr lang="fr-FR" sz="2700" dirty="0"/>
              <a:t>, Paris,. PUF,  1986, p. 3</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0"/>
            <a:ext cx="7772400" cy="941385"/>
          </a:xfrm>
        </p:spPr>
        <p:txBody>
          <a:bodyPr/>
          <a:lstStyle/>
          <a:p>
            <a:r>
              <a:rPr lang="ar-SA" b="1" dirty="0"/>
              <a:t>تطوَر مفهوم العمل</a:t>
            </a:r>
            <a:endParaRPr lang="fr-FR" dirty="0"/>
          </a:p>
        </p:txBody>
      </p:sp>
      <p:sp>
        <p:nvSpPr>
          <p:cNvPr id="3" name="Sous-titre 2"/>
          <p:cNvSpPr>
            <a:spLocks noGrp="1"/>
          </p:cNvSpPr>
          <p:nvPr>
            <p:ph type="subTitle" idx="1"/>
          </p:nvPr>
        </p:nvSpPr>
        <p:spPr>
          <a:xfrm>
            <a:off x="285720" y="1214422"/>
            <a:ext cx="8572560" cy="5500726"/>
          </a:xfrm>
        </p:spPr>
        <p:txBody>
          <a:bodyPr>
            <a:normAutofit fontScale="77500" lnSpcReduction="20000"/>
          </a:bodyPr>
          <a:lstStyle/>
          <a:p>
            <a:pPr rtl="1"/>
            <a:r>
              <a:rPr lang="ar-SA" sz="3300" dirty="0"/>
              <a:t>ظل العمل لوقت طويل مرادفا للمهانة </a:t>
            </a:r>
            <a:r>
              <a:rPr lang="ar-SA" sz="3300" dirty="0" err="1"/>
              <a:t>و</a:t>
            </a:r>
            <a:r>
              <a:rPr lang="ar-SA" sz="3300" dirty="0"/>
              <a:t> الاحتقار لاسيما خلال العصور القديمة </a:t>
            </a:r>
            <a:r>
              <a:rPr lang="ar-SA" sz="3300" dirty="0" err="1"/>
              <a:t>و</a:t>
            </a:r>
            <a:r>
              <a:rPr lang="ar-SA" sz="3300" dirty="0"/>
              <a:t> الوسطى حيث كان المفكرون القدامى يمقتون العمل </a:t>
            </a:r>
            <a:r>
              <a:rPr lang="ar-SA" sz="3300" dirty="0" err="1"/>
              <a:t>و</a:t>
            </a:r>
            <a:r>
              <a:rPr lang="ar-SA" sz="3300" dirty="0"/>
              <a:t> يعتبرونه خاصا بالعبيد، </a:t>
            </a:r>
            <a:r>
              <a:rPr lang="ar-SA" sz="3300" dirty="0" err="1"/>
              <a:t>و</a:t>
            </a:r>
            <a:r>
              <a:rPr lang="ar-SA" sz="3300" dirty="0"/>
              <a:t> كذلك اعتبرت الثقافة اليهودية-النصرانية العمل عقوبة إلهية سلطها الله على البشرية جمعاء بسبب الخطيئة الأصلية التي ارتكبها آدم عليه السلام : </a:t>
            </a:r>
            <a:endParaRPr lang="fr-FR" sz="3300" dirty="0"/>
          </a:p>
          <a:p>
            <a:pPr rtl="1"/>
            <a:r>
              <a:rPr lang="ar-SA" sz="3300" dirty="0"/>
              <a:t> </a:t>
            </a:r>
            <a:r>
              <a:rPr lang="ar-SA" sz="3300" i="1" dirty="0" smtClean="0"/>
              <a:t>"</a:t>
            </a:r>
            <a:r>
              <a:rPr lang="ar-SA" sz="3300" i="1" dirty="0"/>
              <a:t>و قال (الرب) لآدم : لأنه سمعت لقول امرأتك </a:t>
            </a:r>
            <a:r>
              <a:rPr lang="ar-SA" sz="3300" i="1" dirty="0" err="1"/>
              <a:t>و</a:t>
            </a:r>
            <a:r>
              <a:rPr lang="ar-SA" sz="3300" i="1" dirty="0"/>
              <a:t> أكلت من الشجرة التي أوصيتك قائلا : لا تأكل منها، ملعونة الأرض بسببك، </a:t>
            </a:r>
            <a:r>
              <a:rPr lang="ar-SA" sz="3300" b="1" i="1" dirty="0"/>
              <a:t>بالتعب تأكل منها</a:t>
            </a:r>
            <a:r>
              <a:rPr lang="ar-SA" sz="3300" i="1" dirty="0"/>
              <a:t> كل أيام حياتك ... </a:t>
            </a:r>
            <a:r>
              <a:rPr lang="ar-SA" sz="3300" b="1" i="1" dirty="0"/>
              <a:t>بعرق وجهك تأكل خبزا</a:t>
            </a:r>
            <a:r>
              <a:rPr lang="ar-SA" sz="3300" i="1" dirty="0"/>
              <a:t> حتى تعود إلى الأرض التي أخذت منها </a:t>
            </a:r>
            <a:r>
              <a:rPr lang="ar-SA" sz="3300" i="1" dirty="0" smtClean="0"/>
              <a:t>...“</a:t>
            </a:r>
            <a:r>
              <a:rPr lang="ar-SA" sz="3300" dirty="0" smtClean="0"/>
              <a:t>.</a:t>
            </a:r>
            <a:endParaRPr lang="fr-FR" sz="3300" dirty="0"/>
          </a:p>
          <a:p>
            <a:pPr rtl="1"/>
            <a:r>
              <a:rPr lang="ar-SA" dirty="0"/>
              <a:t> </a:t>
            </a:r>
            <a:r>
              <a:rPr lang="ar-SA" dirty="0" smtClean="0"/>
              <a:t>سفر التكوين – </a:t>
            </a:r>
            <a:r>
              <a:rPr lang="ar-SA" dirty="0" err="1" smtClean="0"/>
              <a:t>الاصحاح</a:t>
            </a:r>
            <a:r>
              <a:rPr lang="ar-SA" dirty="0" smtClean="0"/>
              <a:t> الثالث : 17 – 19 .</a:t>
            </a:r>
            <a:endParaRPr lang="ar-DZ" dirty="0" smtClean="0"/>
          </a:p>
          <a:p>
            <a:pPr rtl="1"/>
            <a:endParaRPr lang="fr-FR" dirty="0"/>
          </a:p>
          <a:p>
            <a:pPr rtl="1"/>
            <a:r>
              <a:rPr lang="ar-SA" sz="3600" dirty="0"/>
              <a:t>يتيح لنا هذا النص التوراتي فهم الأصل اللغوي (</a:t>
            </a:r>
            <a:r>
              <a:rPr lang="ar-SA" sz="3600" dirty="0" err="1"/>
              <a:t>الايتيمولوجي</a:t>
            </a:r>
            <a:r>
              <a:rPr lang="ar-SA" sz="3600" dirty="0"/>
              <a:t>) لكلمة </a:t>
            </a:r>
            <a:r>
              <a:rPr lang="fr-FR" sz="3600" i="1" dirty="0"/>
              <a:t>Travail </a:t>
            </a:r>
            <a:r>
              <a:rPr lang="ar-SA" sz="3600" dirty="0"/>
              <a:t>التي تعود جذورها إلى الكلمة اللاتينية </a:t>
            </a:r>
            <a:r>
              <a:rPr lang="fr-FR" sz="3600" i="1" dirty="0" err="1"/>
              <a:t>Trepalium</a:t>
            </a:r>
            <a:r>
              <a:rPr lang="ar-SA" sz="3600" dirty="0"/>
              <a:t> و التي تعني "أداة تعذيب"... فإلى غاية القرن السادس عشر ظلت كلمة </a:t>
            </a:r>
            <a:r>
              <a:rPr lang="fr-FR" sz="3600" i="1" dirty="0"/>
              <a:t>Travailler</a:t>
            </a:r>
            <a:r>
              <a:rPr lang="ar-SA" sz="3600" dirty="0"/>
              <a:t> ترادف المعاناة </a:t>
            </a:r>
            <a:r>
              <a:rPr lang="ar-SA" sz="3600" dirty="0" err="1"/>
              <a:t>و</a:t>
            </a:r>
            <a:r>
              <a:rPr lang="ar-SA" sz="3600" dirty="0"/>
              <a:t> الألم، لتأخذ منذ هذا التاريخ معنى آخر مفاده تنفيذ الأشغال </a:t>
            </a:r>
            <a:r>
              <a:rPr lang="fr-FR" sz="3600" i="1" dirty="0"/>
              <a:t>Exécution d'ouvrages</a:t>
            </a:r>
            <a:r>
              <a:rPr lang="ar-SA" sz="3600" dirty="0"/>
              <a:t>، </a:t>
            </a:r>
            <a:r>
              <a:rPr lang="ar-SA" sz="3600" dirty="0" err="1"/>
              <a:t>و</a:t>
            </a:r>
            <a:r>
              <a:rPr lang="ar-SA" sz="3600" dirty="0"/>
              <a:t> لتحل بالتالي محل الكلمة </a:t>
            </a:r>
            <a:r>
              <a:rPr lang="fr-FR" sz="3600" i="1" dirty="0" smtClean="0"/>
              <a:t>Ouvrer</a:t>
            </a:r>
            <a:r>
              <a:rPr lang="ar-SA" sz="3600" dirty="0" smtClean="0"/>
              <a:t>. </a:t>
            </a:r>
            <a:endParaRPr lang="fr-FR" sz="3600" dirty="0"/>
          </a:p>
          <a:p>
            <a:pPr rtl="1"/>
            <a:r>
              <a:rPr lang="ar-SA" sz="3100" dirty="0"/>
              <a:t>  </a:t>
            </a:r>
            <a:r>
              <a:rPr lang="fr-FR" sz="3100" dirty="0" smtClean="0"/>
              <a:t> </a:t>
            </a:r>
            <a:r>
              <a:rPr lang="fr-FR" sz="3100" dirty="0"/>
              <a:t>Larousse </a:t>
            </a:r>
            <a:r>
              <a:rPr lang="fr-FR" sz="3100" dirty="0" err="1"/>
              <a:t>éthymologique</a:t>
            </a:r>
            <a:r>
              <a:rPr lang="fr-FR" sz="3100" dirty="0"/>
              <a:t>, 1971, p. 762.</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6000792"/>
          </a:xfrm>
        </p:spPr>
        <p:txBody>
          <a:bodyPr>
            <a:normAutofit fontScale="90000"/>
          </a:bodyPr>
          <a:lstStyle/>
          <a:p>
            <a:pPr rtl="1"/>
            <a:r>
              <a:rPr lang="ar-DZ" dirty="0" smtClean="0"/>
              <a:t/>
            </a:r>
            <a:br>
              <a:rPr lang="ar-DZ" dirty="0" smtClean="0"/>
            </a:br>
            <a:r>
              <a:rPr lang="ar-SA" dirty="0" smtClean="0"/>
              <a:t>احتل </a:t>
            </a:r>
            <a:r>
              <a:rPr lang="ar-SA" dirty="0"/>
              <a:t>العمل البشري مكانة مركزية في التحليل الاقتصادي </a:t>
            </a:r>
            <a:r>
              <a:rPr lang="ar-SA" dirty="0" smtClean="0"/>
              <a:t>مع ظهور الفكر الاقتصادي الكلاسيكي بزعامة آدم سميث أواخر القرن الثامن عشر </a:t>
            </a:r>
            <a:r>
              <a:rPr lang="ar-SA" dirty="0" err="1" smtClean="0"/>
              <a:t>و</a:t>
            </a:r>
            <a:r>
              <a:rPr lang="ar-SA" dirty="0" smtClean="0"/>
              <a:t> </a:t>
            </a:r>
            <a:r>
              <a:rPr lang="ar-SA" dirty="0" err="1"/>
              <a:t>تكرست</a:t>
            </a:r>
            <a:r>
              <a:rPr lang="ar-SA" dirty="0"/>
              <a:t> أهميته كقيمة في ذاته </a:t>
            </a:r>
            <a:r>
              <a:rPr lang="ar-SA" dirty="0" err="1"/>
              <a:t>و</a:t>
            </a:r>
            <a:r>
              <a:rPr lang="ar-SA" dirty="0"/>
              <a:t> كأساس لقياس قيم مختلف المنتجات، فقد عمد سميث في مقدمة الجزء الأول من </a:t>
            </a:r>
            <a:r>
              <a:rPr lang="ar-SA" dirty="0" smtClean="0"/>
              <a:t>كتابه</a:t>
            </a:r>
            <a:r>
              <a:rPr lang="ar-DZ" dirty="0" smtClean="0"/>
              <a:t> </a:t>
            </a:r>
            <a:r>
              <a:rPr lang="ar-SA" dirty="0" smtClean="0"/>
              <a:t> </a:t>
            </a:r>
            <a:r>
              <a:rPr lang="ar-DZ" dirty="0" smtClean="0"/>
              <a:t> </a:t>
            </a:r>
            <a:r>
              <a:rPr lang="ar-SA" i="1" dirty="0" smtClean="0"/>
              <a:t>”</a:t>
            </a:r>
            <a:r>
              <a:rPr lang="ar-DZ" i="1" dirty="0" smtClean="0"/>
              <a:t> </a:t>
            </a:r>
            <a:r>
              <a:rPr lang="ar-SA" i="1" dirty="0" smtClean="0"/>
              <a:t>بحث </a:t>
            </a:r>
            <a:r>
              <a:rPr lang="ar-SA" i="1" dirty="0"/>
              <a:t>في طبيعة </a:t>
            </a:r>
            <a:r>
              <a:rPr lang="ar-SA" i="1" dirty="0" err="1"/>
              <a:t>و</a:t>
            </a:r>
            <a:r>
              <a:rPr lang="ar-SA" i="1" dirty="0"/>
              <a:t> أسباب ثروة الأمم</a:t>
            </a:r>
            <a:r>
              <a:rPr lang="ar-SA" dirty="0"/>
              <a:t>" إلى طرح مسلمة مبدئية مفادها أن العمل هو مصدر الخيرات التي يستهلكها أفراد الأمة، </a:t>
            </a:r>
            <a:r>
              <a:rPr lang="ar-SA" dirty="0" err="1"/>
              <a:t>و</a:t>
            </a:r>
            <a:r>
              <a:rPr lang="ar-SA" dirty="0"/>
              <a:t> بالتالي فهو الأصل في ثراء الأمم أو حرمانها.</a:t>
            </a:r>
            <a:r>
              <a:rPr lang="fr-FR" dirty="0"/>
              <a:t/>
            </a:r>
            <a:br>
              <a:rPr lang="fr-FR" dirty="0"/>
            </a:b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572560" cy="6154758"/>
          </a:xfrm>
        </p:spPr>
        <p:txBody>
          <a:bodyPr>
            <a:noAutofit/>
          </a:bodyPr>
          <a:lstStyle/>
          <a:p>
            <a:pPr rtl="1"/>
            <a:r>
              <a:rPr lang="ar-DZ" sz="3800" dirty="0" smtClean="0"/>
              <a:t/>
            </a:r>
            <a:br>
              <a:rPr lang="ar-DZ" sz="3800" dirty="0" smtClean="0"/>
            </a:br>
            <a:r>
              <a:rPr lang="ar-SA" sz="3800" dirty="0" smtClean="0"/>
              <a:t>أدى </a:t>
            </a:r>
            <a:r>
              <a:rPr lang="ar-SA" sz="3800" dirty="0"/>
              <a:t>اتساع نطاق الثورة الصناعية </a:t>
            </a:r>
            <a:r>
              <a:rPr lang="ar-SA" sz="3800" dirty="0" err="1"/>
              <a:t>و</a:t>
            </a:r>
            <a:r>
              <a:rPr lang="ar-SA" sz="3800" dirty="0"/>
              <a:t> تفكك نظام الطوائف </a:t>
            </a:r>
            <a:r>
              <a:rPr lang="ar-SA" sz="3800" dirty="0" err="1"/>
              <a:t>و</a:t>
            </a:r>
            <a:r>
              <a:rPr lang="ar-SA" sz="3800" dirty="0"/>
              <a:t> ظهور المؤسسات الصناعية الكبرى حيث الاستخدام المكثف للآلة، إلى زوال العمل المنزلي </a:t>
            </a:r>
            <a:r>
              <a:rPr lang="ar-SA" sz="3800" dirty="0" err="1"/>
              <a:t>و</a:t>
            </a:r>
            <a:r>
              <a:rPr lang="ar-SA" sz="3800" dirty="0"/>
              <a:t> حدوث تحولات نوعية هامة في أساليب الإنتاج </a:t>
            </a:r>
            <a:r>
              <a:rPr lang="ar-SA" sz="3800" dirty="0" err="1"/>
              <a:t>و</a:t>
            </a:r>
            <a:r>
              <a:rPr lang="ar-SA" sz="3800" dirty="0"/>
              <a:t> طرق تنظيمه على نحو غير </a:t>
            </a:r>
            <a:r>
              <a:rPr lang="ar-SA" sz="3800" dirty="0" smtClean="0"/>
              <a:t>كلي</a:t>
            </a:r>
            <a:r>
              <a:rPr lang="ar-DZ" sz="3800" dirty="0" smtClean="0"/>
              <a:t>ا</a:t>
            </a:r>
            <a:r>
              <a:rPr lang="ar-SA" sz="3800" dirty="0" smtClean="0"/>
              <a:t> </a:t>
            </a:r>
            <a:r>
              <a:rPr lang="ar-SA" sz="3800" dirty="0"/>
              <a:t>شكل </a:t>
            </a:r>
            <a:r>
              <a:rPr lang="ar-SA" sz="3800" dirty="0" err="1"/>
              <a:t>و</a:t>
            </a:r>
            <a:r>
              <a:rPr lang="ar-SA" sz="3800" dirty="0"/>
              <a:t> تركيبة قوى الإنتاج </a:t>
            </a:r>
            <a:r>
              <a:rPr lang="ar-SA" sz="3800" dirty="0" err="1"/>
              <a:t>و</a:t>
            </a:r>
            <a:r>
              <a:rPr lang="ar-SA" sz="3800" dirty="0"/>
              <a:t> بلورة روابط إنتاج </a:t>
            </a:r>
            <a:r>
              <a:rPr lang="ar-SA" sz="3800" dirty="0" err="1"/>
              <a:t>و</a:t>
            </a:r>
            <a:r>
              <a:rPr lang="ar-SA" sz="3800" dirty="0"/>
              <a:t> علاقات عمل جديدة في المجتمع الرأسمالي، أضحى بموجبها العمل البشري غاية </a:t>
            </a:r>
            <a:r>
              <a:rPr lang="ar-SA" sz="3800" dirty="0" err="1"/>
              <a:t>و</a:t>
            </a:r>
            <a:r>
              <a:rPr lang="ar-SA" sz="3800" dirty="0"/>
              <a:t> وسيلة في ذات الوقت بحيث برزت علاقة الإجارة </a:t>
            </a:r>
            <a:r>
              <a:rPr lang="fr-FR" sz="3800" i="1" dirty="0"/>
              <a:t>Salariat </a:t>
            </a:r>
            <a:r>
              <a:rPr lang="ar-DZ" sz="3800" i="1" dirty="0" smtClean="0"/>
              <a:t> </a:t>
            </a:r>
            <a:r>
              <a:rPr lang="ar-SA" sz="3800" dirty="0" smtClean="0"/>
              <a:t>و </a:t>
            </a:r>
            <a:r>
              <a:rPr lang="ar-SA" sz="3800" dirty="0"/>
              <a:t>أصبح العمل يستوعب كل حياة العامل </a:t>
            </a:r>
            <a:r>
              <a:rPr lang="ar-SA" sz="3800" dirty="0" err="1"/>
              <a:t>و</a:t>
            </a:r>
            <a:r>
              <a:rPr lang="ar-SA" sz="3800" dirty="0"/>
              <a:t> يحدد مكانته الاجتماعية </a:t>
            </a:r>
            <a:r>
              <a:rPr lang="ar-SA" sz="3800" dirty="0" err="1"/>
              <a:t>و</a:t>
            </a:r>
            <a:r>
              <a:rPr lang="ar-SA" sz="3800" dirty="0"/>
              <a:t> انتمائه الفئوي – المهني.</a:t>
            </a:r>
            <a:r>
              <a:rPr lang="fr-FR" sz="3800" dirty="0"/>
              <a:t/>
            </a:r>
            <a:br>
              <a:rPr lang="fr-FR" sz="3800" dirty="0"/>
            </a:br>
            <a:endParaRPr lang="fr-FR" sz="3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1061</TotalTime>
  <Words>767</Words>
  <Application>Microsoft Office PowerPoint</Application>
  <PresentationFormat>Affichage à l'écran (4:3)</PresentationFormat>
  <Paragraphs>97</Paragraphs>
  <Slides>27</Slides>
  <Notes>0</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الهندسة الوظيفية L’INGENIERIE FONCTIONNELLE</vt:lpstr>
      <vt:lpstr>المحتوى</vt:lpstr>
      <vt:lpstr> الفصل الأول   أساسيات الهندسة الوظيفية  </vt:lpstr>
      <vt:lpstr> العمل البشري</vt:lpstr>
      <vt:lpstr> إن العمل باعتباره موضوعا متعدد التخصصات Pluridisciplinaire لا يمكن تناوله من منطلق تخصصي واحد أو حصره في حقل معرفي منفرد، بل يتوجب تناول مفهوم العمل، كما يؤكد Jaccard P.، بكيفيات مختلفة و على ضوء الأبعاد المعتبرة كل على حده: فالبعد الاقتصادي يهتم بالنشاطات الهادفة إلى تلبية الاحتياجات، و البعد السيكولوجي يتعلق بتحقيق الذات على المستوى الشخصي، و البعد السوسيولوجي يدرج مفاهيم التعاون و الاندماج في المجتمع و البحث عن التضامن ....  G. De Terssac , Op. Cit. </vt:lpstr>
      <vt:lpstr> الأرغونوميا مثلا تهتم خصوصا بالعلاقة إنسان-آلة بغرض تطويع العمل للعامل، أما سوسيولوجيا العمل فإن اهتمامها ينصب على الروابط الاجتماعية المتشكلة في كل مجتمع مهني بهدف إيجاد توازن اجتماعي ملائم، بينما يتوجه الانشغال الأساسي لسيكولوجيا العمل إلى البحث عن شروط إحداث توافق بين الإنسان و حياته المهنية ثم السعي بعد ذلك إلى توفير هذه الشروط.    P. Jardillier, Le développement humain dans l'entreprise, Paris,. PUF,  1986, p. 3 </vt:lpstr>
      <vt:lpstr>تطوَر مفهوم العمل</vt:lpstr>
      <vt:lpstr> احتل العمل البشري مكانة مركزية في التحليل الاقتصادي مع ظهور الفكر الاقتصادي الكلاسيكي بزعامة آدم سميث أواخر القرن الثامن عشر و تكرست أهميته كقيمة في ذاته و كأساس لقياس قيم مختلف المنتجات، فقد عمد سميث في مقدمة الجزء الأول من كتابه   ” بحث في طبيعة و أسباب ثروة الأمم" إلى طرح مسلمة مبدئية مفادها أن العمل هو مصدر الخيرات التي يستهلكها أفراد الأمة، و بالتالي فهو الأصل في ثراء الأمم أو حرمانها. </vt:lpstr>
      <vt:lpstr> أدى اتساع نطاق الثورة الصناعية و تفكك نظام الطوائف و ظهور المؤسسات الصناعية الكبرى حيث الاستخدام المكثف للآلة، إلى زوال العمل المنزلي و حدوث تحولات نوعية هامة في أساليب الإنتاج و طرق تنظيمه على نحو غير كليا شكل و تركيبة قوى الإنتاج و بلورة روابط إنتاج و علاقات عمل جديدة في المجتمع الرأسمالي، أضحى بموجبها العمل البشري غاية و وسيلة في ذات الوقت بحيث برزت علاقة الإجارة Salariat  و أصبح العمل يستوعب كل حياة العامل و يحدد مكانته الاجتماعية و انتمائه الفئوي – المهني. </vt:lpstr>
      <vt:lpstr>حقَق النظام الجديد للعمل مكاسب كثيرة و إنجازات ضخمة لا يمكن تجاهلها، تمثلت بالخصوص في الرقي الاجتماعي و التنمية الاقتصادية و التقدم العلمي و التكنولوجي الباهر، هذه الانجازات المرتبطة بالعمل البشري جعلت من هذا الأخير السمة المميّزة للعصر الراهن، حيث وصف سان سيمون ـ في مطلع القرن التاسع عشر ـ الحضارة المعاصرة بحضارة العمل. </vt:lpstr>
      <vt:lpstr> بالمقابل، تمخض عن هذا التوجه المغالي في ربط الحضارة الغربية بثقافة تقديس العمل بروز نموذج حياة محوره المركزي هو العمل و مساره خطي ينطلق في حلقات متتابعة من الكد المستمر في سبيل تحقيق أهداف لا متناهية إلى غاية نقطة التوقف المتمثلة في التقاعد أو الانقطاع النهائي عن مزاولة النشاط المهني، مما يعني في حس هذا الإنسان أن الحياة كلها تختزل في العمل وحده و أن الإنسان يعيش ليعمل فقط.   S. Mc Mahon : Le Psy de Poche, p. 32. </vt:lpstr>
      <vt:lpstr> هذا الواقع الجديد بما واكبه من إفرازات و تداعيات بات ينذر بمخاطر جسيمة على حياة العامل و صحته النفسية (القلق، الاكتئاب، التردي المهني...) و علاقاته الاجتماعية، و هو ما دفع بالكثير من المهتمين بعالم الشغل إلى التفكير في أساليب جديدة لتهيئة ظروف العمل الزمنية و المكانية و خلق أجواء مهنية مرضية، و البحث عن السبل الكفيلة بأنسنة علاقات العمل Humanisation des relations de travail بما يضمن توافقا و انسجاما بين الحياة الخاصة و الحياة المهنية للعامل. </vt:lpstr>
      <vt:lpstr>طبيعة العمل البشري و مقوماته</vt:lpstr>
      <vt:lpstr>طبيعة العمل البشري و مقوماته</vt:lpstr>
      <vt:lpstr>طبيعة العمل البشري و مقوماته</vt:lpstr>
      <vt:lpstr> تنظيم العمل</vt:lpstr>
      <vt:lpstr>المرتكزات الأساسية لتنظيم العمل</vt:lpstr>
      <vt:lpstr>   و حسب Schein التنظيم هو  ” تنسيق عقلاني لنشاطات عدد من الأشخاص في سبيل تحقيق أهداف و غايات مشتركة، بواسطة تقسيم العمل و الهيكلة التدرجية للسلطة و المسئوليات“، و عليه فإن القضية الجوهرية في كل تنظيم هي تحويل التعددية إلى وحدة دون إلغاء التعددية، هذه العملية الجدلية يطلق عليها Lorsch &amp; Lawrence إسم "التمييز- الدمج" Différentiation – Intégration : تمييز الوظائف و الأدوار عن بعضها مما يؤدي غالبا إلى نشوب علاقات تنازعية (بين المجموعات و الأفراد)، و هذا ما يتطلب بدوره إجراء عمليات إدماج بغية الحفاظ على التحكم في النزاعات و ضمان التناسق و الانسجام في التركيبة التنظيمية.  </vt:lpstr>
      <vt:lpstr>المبادئ الأساسية للهيكلة التنظيمية</vt:lpstr>
      <vt:lpstr>Diapositive 20</vt:lpstr>
      <vt:lpstr>Définition de l’Ingénierie</vt:lpstr>
      <vt:lpstr>Diapositive 22</vt:lpstr>
      <vt:lpstr>يستخدم مصطلح الهندسة للتعبير عن مجموعة مندمجة من المناهج و التقنيات الهادفة إلى دراسة و تصميم و تنفيذ و مراقبة منجزات أو أعمال أو مشروعات معينة.</vt:lpstr>
      <vt:lpstr>الوظيفة  مجموعة أنشطة             مجموعة مهام    مديريات                        مناصب عمل     أقسام                           وضعيات عمل           مصالح          مهن </vt:lpstr>
      <vt:lpstr> La fonction est une combinaison d’activités ou de tâches. ***** L’emploi est une unité élémentaire de l’organisation regroupant un ensemble de tâches et de responsabilités qui requièrent des compétences identifiées. ***** Le métier est un regroupement d’emplois présentant des proximités d’activités, donc de compétences suffisantes pour être étudiés et traités de façon globale.     </vt:lpstr>
      <vt:lpstr>الهندسة الوظيفية</vt:lpstr>
      <vt:lpstr>أبعاد الهندسة الوظيفية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الهندسة الوظيفية L’INGENIERIE FONCTIONNELLE</dc:title>
  <dc:creator>H</dc:creator>
  <cp:lastModifiedBy>H</cp:lastModifiedBy>
  <cp:revision>6</cp:revision>
  <dcterms:created xsi:type="dcterms:W3CDTF">2014-11-15T16:06:22Z</dcterms:created>
  <dcterms:modified xsi:type="dcterms:W3CDTF">2014-11-23T06:08:15Z</dcterms:modified>
</cp:coreProperties>
</file>